
<file path=[Content_Types].xml><?xml version="1.0" encoding="utf-8"?>
<Types xmlns="http://schemas.openxmlformats.org/package/2006/content-types">
  <Default ContentType="image/png" Extension="png"/>
  <Default ContentType="image/jpeg" Extension="jpeg"/>
  <Default ContentType="application/vnd.openxmlformats-package.relationships+xml" Extension="rels"/>
  <Default ContentType="application/xml" Extension="xml"/>
  <Default ContentType="image/jpeg" Extension="JPG"/>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Layout+xml" PartName="/ppt/slideLayouts/slideLayout17.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9" r:id="rId4"/>
    <p:sldId id="260" r:id="rId5"/>
    <p:sldId id="261" r:id="rId6"/>
    <p:sldId id="262" r:id="rId7"/>
    <p:sldId id="263" r:id="rId8"/>
    <p:sldId id="264" r:id="rId9"/>
    <p:sldId id="265" r:id="rId10"/>
    <p:sldId id="268" r:id="rId11"/>
    <p:sldId id="269" r:id="rId12"/>
    <p:sldId id="266" r:id="rId13"/>
    <p:sldId id="267" r:id="rId14"/>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0" autoAdjust="0"/>
    <p:restoredTop sz="94660"/>
  </p:normalViewPr>
  <p:slideViewPr>
    <p:cSldViewPr snapToGrid="0" showGuides="1">
      <p:cViewPr varScale="1">
        <p:scale>
          <a:sx n="113" d="100"/>
          <a:sy n="113" d="100"/>
        </p:scale>
        <p:origin x="318" y="96"/>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51012" y="609601"/>
            <a:ext cx="8676222" cy="3200400"/>
          </a:xfrm>
        </p:spPr>
        <p:txBody>
          <a:bodyPr anchor="b">
            <a:normAutofit/>
          </a:bodyPr>
          <a:lstStyle>
            <a:lvl1pPr algn="ctr">
              <a:defRPr sz="4800">
                <a:effectLst>
                  <a:glow rad="38100">
                    <a:schemeClr val="bg1">
                      <a:lumMod val="65000"/>
                      <a:lumOff val="35000"/>
                      <a:alpha val="50000"/>
                    </a:schemeClr>
                  </a:glow>
                  <a:outerShdw blurRad="28575" dist="31750" dir="13200000" algn="tl" rotWithShape="0">
                    <a:srgbClr val="000000">
                      <a:alpha val="25000"/>
                    </a:srgb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751012" y="3886200"/>
            <a:ext cx="8676222" cy="1905000"/>
          </a:xfrm>
        </p:spPr>
        <p:txBody>
          <a:bodyPr anchor="t">
            <a:normAutofit/>
          </a:bodyPr>
          <a:lstStyle>
            <a:lvl1pPr marL="0" indent="0" algn="ctr">
              <a:buNone/>
              <a:defRPr sz="2100">
                <a:gradFill flip="none" rotWithShape="1">
                  <a:gsLst>
                    <a:gs pos="0">
                      <a:schemeClr val="tx1"/>
                    </a:gs>
                    <a:gs pos="100000">
                      <a:schemeClr val="tx1">
                        <a:lumMod val="75000"/>
                      </a:schemeClr>
                    </a:gs>
                  </a:gsLst>
                  <a:lin ang="5400000" scaled="0"/>
                  <a:tileRect/>
                </a:gra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4732865"/>
            <a:ext cx="99060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9796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41413" y="5299603"/>
            <a:ext cx="9906000" cy="493712"/>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4/7/2021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1"/>
            <a:ext cx="9905999" cy="3124199"/>
          </a:xfrm>
        </p:spPr>
        <p:txBody>
          <a:bodyPr anchor="ctr">
            <a:normAutofit/>
          </a:bodyPr>
          <a:lstStyle>
            <a:lvl1pPr algn="l">
              <a:defRPr sz="32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1141411" y="4343400"/>
            <a:ext cx="9906000" cy="1447800"/>
          </a:xfrm>
        </p:spPr>
        <p:txBody>
          <a:bodyPr anchor="ctr">
            <a:normAutofit/>
          </a:bodyPr>
          <a:lstStyle>
            <a:lvl1pPr marL="0" indent="0" algn="l">
              <a:buNone/>
              <a:defRPr sz="20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accent1"/>
                </a:solidFill>
              </a:rPr>
              <a:t>”</a:t>
            </a:r>
          </a:p>
        </p:txBody>
      </p:sp>
      <p:sp>
        <p:nvSpPr>
          <p:cNvPr id="2" name="Title 1"/>
          <p:cNvSpPr>
            <a:spLocks noGrp="1"/>
          </p:cNvSpPr>
          <p:nvPr>
            <p:ph type="title"/>
          </p:nvPr>
        </p:nvSpPr>
        <p:spPr>
          <a:xfrm>
            <a:off x="1446213" y="609601"/>
            <a:ext cx="9296398" cy="2743199"/>
          </a:xfrm>
        </p:spPr>
        <p:txBody>
          <a:bodyPr anchor="ctr">
            <a:normAutofit/>
          </a:bodyPr>
          <a:lstStyle>
            <a:lvl1pPr algn="l">
              <a:defRPr sz="3200" b="0" cap="all">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141411" y="4343400"/>
            <a:ext cx="9906000" cy="1447800"/>
          </a:xfrm>
        </p:spPr>
        <p:txBody>
          <a:bodyPr vert="horz" lIns="91440" tIns="45720" rIns="91440" bIns="45720" rtlCol="0" anchor="ctr">
            <a:normAutofit/>
          </a:bodyPr>
          <a:lstStyle>
            <a:lvl1pPr>
              <a:buNone/>
              <a:defRPr lang="en-US" sz="2000">
                <a:gradFill flip="none" rotWithShape="1">
                  <a:gsLst>
                    <a:gs pos="0">
                      <a:schemeClr val="tx1"/>
                    </a:gs>
                    <a:gs pos="100000">
                      <a:schemeClr val="tx1">
                        <a:lumMod val="75000"/>
                      </a:schemeClr>
                    </a:gs>
                  </a:gsLst>
                  <a:lin ang="5400000" scaled="0"/>
                  <a:tileRect/>
                </a:gradFill>
              </a:defRPr>
            </a:lvl1pPr>
          </a:lstStyle>
          <a:p>
            <a:pPr marL="0" lvl="0" indent="0">
              <a:buNone/>
            </a:pPr>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2" y="3308581"/>
            <a:ext cx="9906000" cy="1468800"/>
          </a:xfrm>
        </p:spPr>
        <p:txBody>
          <a:bodyPr anchor="b">
            <a:normAutofit/>
          </a:bodyPr>
          <a:lstStyle>
            <a:lvl1pPr algn="l">
              <a:defRPr sz="32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1141410" y="4777381"/>
            <a:ext cx="9906001" cy="860400"/>
          </a:xfrm>
        </p:spPr>
        <p:txBody>
          <a:bodyPr vert="horz" lIns="91440" tIns="45720" rIns="91440" bIns="45720" rtlCol="0" anchor="t">
            <a:normAutofit/>
          </a:bodyPr>
          <a:lstStyle>
            <a:lvl1pPr>
              <a:defRPr lang="en-US" sz="2000">
                <a:gradFill flip="none" rotWithShape="1">
                  <a:gsLst>
                    <a:gs pos="0">
                      <a:schemeClr val="tx1"/>
                    </a:gs>
                    <a:gs pos="100000">
                      <a:schemeClr val="tx1">
                        <a:lumMod val="75000"/>
                      </a:schemeClr>
                    </a:gs>
                  </a:gsLst>
                  <a:lin ang="5400000" scaled="0"/>
                  <a:tileRect/>
                </a:gradFill>
              </a:defRPr>
            </a:lvl1pPr>
          </a:lstStyle>
          <a:p>
            <a:pPr marL="0" lvl="0" indent="0">
              <a:buNone/>
            </a:pPr>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accent1"/>
                </a:solidFill>
              </a:rPr>
              <a:t>”</a:t>
            </a:r>
          </a:p>
        </p:txBody>
      </p:sp>
      <p:sp>
        <p:nvSpPr>
          <p:cNvPr id="2" name="Title 1"/>
          <p:cNvSpPr>
            <a:spLocks noGrp="1"/>
          </p:cNvSpPr>
          <p:nvPr>
            <p:ph type="title"/>
          </p:nvPr>
        </p:nvSpPr>
        <p:spPr>
          <a:xfrm>
            <a:off x="1446213" y="609601"/>
            <a:ext cx="9296398" cy="2743199"/>
          </a:xfrm>
        </p:spPr>
        <p:txBody>
          <a:bodyPr anchor="ctr">
            <a:normAutofit/>
          </a:bodyPr>
          <a:lstStyle>
            <a:lvl1pPr algn="l">
              <a:defRPr sz="3200" b="0" cap="all">
                <a:gradFill flip="none" rotWithShape="1">
                  <a:gsLst>
                    <a:gs pos="0">
                      <a:schemeClr val="tx1"/>
                    </a:gs>
                    <a:gs pos="100000">
                      <a:schemeClr val="tx1">
                        <a:lumMod val="75000"/>
                      </a:schemeClr>
                    </a:gs>
                  </a:gsLst>
                  <a:lin ang="5400000" scaled="0"/>
                  <a:tileRect/>
                </a:gra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141412" y="3886200"/>
            <a:ext cx="9906000" cy="889000"/>
          </a:xfrm>
        </p:spPr>
        <p:txBody>
          <a:bodyPr vert="horz" lIns="91440" tIns="45720" rIns="91440" bIns="45720" rtlCol="0" anchor="b">
            <a:normAutofit/>
          </a:bodyPr>
          <a:lstStyle>
            <a:lvl1pPr>
              <a:buNone/>
              <a:defRPr lang="en-US" sz="24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1141411" y="4775200"/>
            <a:ext cx="9906000" cy="1016000"/>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1"/>
            <a:ext cx="9905999" cy="2743199"/>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1141412" y="3505200"/>
            <a:ext cx="9906000" cy="838200"/>
          </a:xfrm>
        </p:spPr>
        <p:txBody>
          <a:bodyPr vert="horz" lIns="91440" tIns="45720" rIns="91440" bIns="45720" rtlCol="0" anchor="b">
            <a:normAutofit/>
          </a:bodyPr>
          <a:lstStyle>
            <a:lvl1pPr>
              <a:buNone/>
              <a:defRPr lang="en-US" sz="28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1141411" y="4343400"/>
            <a:ext cx="9906000" cy="1447800"/>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Title 1"/>
          <p:cNvSpPr>
            <a:spLocks noGrp="1"/>
          </p:cNvSpPr>
          <p:nvPr>
            <p:ph type="title"/>
          </p:nvPr>
        </p:nvSpPr>
        <p:spPr>
          <a:xfrm>
            <a:off x="1141413" y="609600"/>
            <a:ext cx="9905998" cy="1905000"/>
          </a:xfrm>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6898" y="609599"/>
            <a:ext cx="2210514" cy="518160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41412" y="609600"/>
            <a:ext cx="7543800" cy="51816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751013" y="3308581"/>
            <a:ext cx="8686800" cy="1468800"/>
          </a:xfrm>
        </p:spPr>
        <p:txBody>
          <a:bodyPr anchor="b"/>
          <a:lstStyle>
            <a:lvl1pPr algn="r">
              <a:defRPr sz="40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1751011" y="4777381"/>
            <a:ext cx="8686801" cy="860400"/>
          </a:xfrm>
        </p:spPr>
        <p:txBody>
          <a:bodyPr anchor="t">
            <a:normAutofit/>
          </a:bodyPr>
          <a:lstStyle>
            <a:lvl1pPr marL="0" indent="0" algn="r">
              <a:buNone/>
              <a:defRPr sz="20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41412" y="2666999"/>
            <a:ext cx="4876800"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0612" y="2667000"/>
            <a:ext cx="4876800"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4/7/2021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429280" y="2658533"/>
            <a:ext cx="4588931"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41412" y="3243262"/>
            <a:ext cx="4876800"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443133" y="2667000"/>
            <a:ext cx="4604280"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0612" y="3243262"/>
            <a:ext cx="4876801"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4/7/2021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4/7/2021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4/7/2021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1600200"/>
            <a:ext cx="3549121" cy="1371600"/>
          </a:xfrm>
        </p:spPr>
        <p:txBody>
          <a:bodyPr anchor="b">
            <a:norm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103812" y="609601"/>
            <a:ext cx="5943601" cy="51816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41411" y="2971800"/>
            <a:ext cx="3549121" cy="182880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4/7/2021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1600200"/>
            <a:ext cx="5334001" cy="1371600"/>
          </a:xfrm>
        </p:spPr>
        <p:txBody>
          <a:bodyPr anchor="b">
            <a:normAutofit/>
          </a:bodyPr>
          <a:lstStyle>
            <a:lvl1pPr algn="l">
              <a:defRPr sz="2800" b="0"/>
            </a:lvl1pPr>
          </a:lstStyle>
          <a:p>
            <a:r>
              <a:rPr lang="en-US" smtClean="0"/>
              <a:t>Click to edit Master title style</a:t>
            </a:r>
            <a:endParaRPr lang="en-US" dirty="0"/>
          </a:p>
        </p:txBody>
      </p:sp>
      <p:sp>
        <p:nvSpPr>
          <p:cNvPr id="14" name="Picture Placeholder 2"/>
          <p:cNvSpPr>
            <a:spLocks noGrp="1" noChangeAspect="1"/>
          </p:cNvSpPr>
          <p:nvPr>
            <p:ph type="pic" idx="1"/>
          </p:nvPr>
        </p:nvSpPr>
        <p:spPr>
          <a:xfrm>
            <a:off x="7433733" y="-18288"/>
            <a:ext cx="3276599" cy="6903720"/>
          </a:xfrm>
          <a:ln w="38100">
            <a:gradFill flip="none" rotWithShape="1">
              <a:gsLst>
                <a:gs pos="0">
                  <a:schemeClr val="bg2"/>
                </a:gs>
                <a:gs pos="100000">
                  <a:schemeClr val="bg2">
                    <a:lumMod val="75000"/>
                  </a:schemeClr>
                </a:gs>
              </a:gsLst>
              <a:lin ang="5400000" scaled="0"/>
              <a:tileRect/>
            </a:gradFill>
          </a:ln>
          <a:effectLst>
            <a:innerShdw blurRad="57150" dist="38100" dir="1080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41411" y="2971800"/>
            <a:ext cx="5334001" cy="18288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6399212" y="5883275"/>
            <a:ext cx="914400" cy="365125"/>
          </a:xfrm>
        </p:spPr>
        <p:txBody>
          <a:bodyPr/>
          <a:lstStyle/>
          <a:p>
            <a:fld id="{B61BEF0D-F0BB-DE4B-95CE-6DB70DBA9567}" type="datetimeFigureOut">
              <a:rPr lang="en-US" dirty="0"/>
              <a:pPr/>
              <a:t>4/7/2021</a:t>
            </a:fld>
            <a:endParaRPr lang="en-US" dirty="0"/>
          </a:p>
        </p:txBody>
      </p:sp>
      <p:sp>
        <p:nvSpPr>
          <p:cNvPr id="6" name="Footer Placeholder 5"/>
          <p:cNvSpPr>
            <a:spLocks noGrp="1"/>
          </p:cNvSpPr>
          <p:nvPr>
            <p:ph type="ftr" sz="quarter" idx="11"/>
          </p:nvPr>
        </p:nvSpPr>
        <p:spPr>
          <a:xfrm>
            <a:off x="1141412" y="5883275"/>
            <a:ext cx="5105400" cy="365125"/>
          </a:xfrm>
        </p:spPr>
        <p:txBody>
          <a:bodyPr/>
          <a:lstStyle/>
          <a:p>
            <a:endParaRPr lang="en-US" dirty="0"/>
          </a:p>
        </p:txBody>
      </p:sp>
      <p:sp>
        <p:nvSpPr>
          <p:cNvPr id="7" name="Slide Number Placeholder 6"/>
          <p:cNvSpPr>
            <a:spLocks noGrp="1"/>
          </p:cNvSpPr>
          <p:nvPr>
            <p:ph type="sldNum" sz="quarter" idx="12"/>
          </p:nvPr>
        </p:nvSpPr>
        <p:spPr>
          <a:xfrm>
            <a:off x="10742612" y="5883275"/>
            <a:ext cx="3225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1413" y="609600"/>
            <a:ext cx="9905998" cy="1905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141413" y="2666999"/>
            <a:ext cx="9905998" cy="3124201"/>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837612" y="5883275"/>
            <a:ext cx="1600200"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B61BEF0D-F0BB-DE4B-95CE-6DB70DBA9567}" type="datetimeFigureOut">
              <a:rPr lang="en-US" dirty="0"/>
              <a:pPr/>
              <a:t>4/7/2021</a:t>
            </a:fld>
            <a:endParaRPr lang="en-US" dirty="0"/>
          </a:p>
        </p:txBody>
      </p:sp>
      <p:sp>
        <p:nvSpPr>
          <p:cNvPr id="5" name="Footer Placeholder 4"/>
          <p:cNvSpPr>
            <a:spLocks noGrp="1"/>
          </p:cNvSpPr>
          <p:nvPr>
            <p:ph type="ftr" sz="quarter" idx="3"/>
          </p:nvPr>
        </p:nvSpPr>
        <p:spPr>
          <a:xfrm>
            <a:off x="1141412" y="5883275"/>
            <a:ext cx="7543800" cy="365125"/>
          </a:xfrm>
          <a:prstGeom prst="rect">
            <a:avLst/>
          </a:prstGeom>
        </p:spPr>
        <p:txBody>
          <a:bodyPr vert="horz" lIns="91440" tIns="45720" rIns="91440" bIns="45720" rtlCol="0" anchor="ctr"/>
          <a:lstStyle>
            <a:lvl1pPr algn="l">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endParaRPr lang="en-US" dirty="0"/>
          </a:p>
        </p:txBody>
      </p:sp>
      <p:sp>
        <p:nvSpPr>
          <p:cNvPr id="6" name="Slide Number Placeholder 5"/>
          <p:cNvSpPr>
            <a:spLocks noGrp="1"/>
          </p:cNvSpPr>
          <p:nvPr>
            <p:ph type="sldNum" sz="quarter" idx="4"/>
          </p:nvPr>
        </p:nvSpPr>
        <p:spPr>
          <a:xfrm>
            <a:off x="10514012" y="5883275"/>
            <a:ext cx="551167"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1" r:id="rId9"/>
    <p:sldLayoutId id="2147483657" r:id="rId10"/>
    <p:sldLayoutId id="2147483663" r:id="rId11"/>
    <p:sldLayoutId id="2147483664" r:id="rId12"/>
    <p:sldLayoutId id="2147483665" r:id="rId13"/>
    <p:sldLayoutId id="2147483666" r:id="rId14"/>
    <p:sldLayoutId id="2147483667" r:id="rId15"/>
    <p:sldLayoutId id="2147483658" r:id="rId16"/>
    <p:sldLayoutId id="2147483659" r:id="rId17"/>
  </p:sldLayoutIdLst>
  <p:txStyles>
    <p:titleStyle>
      <a:lvl1pPr algn="l" defTabSz="457200" rtl="0" eaLnBrk="1" latinLnBrk="0" hangingPunct="1">
        <a:spcBef>
          <a:spcPct val="0"/>
        </a:spcBef>
        <a:buNone/>
        <a:defRPr sz="3200" kern="1200" cap="all">
          <a:ln w="3175" cmpd="sng">
            <a:noFill/>
          </a:ln>
          <a:gradFill flip="none" rotWithShape="1">
            <a:gsLst>
              <a:gs pos="0">
                <a:schemeClr val="tx1"/>
              </a:gs>
              <a:gs pos="100000">
                <a:schemeClr val="tx1">
                  <a:lumMod val="65000"/>
                </a:schemeClr>
              </a:gs>
            </a:gsLst>
            <a:lin ang="5580000" scaled="0"/>
            <a:tileRect/>
          </a:gradFill>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100000"/>
        <a:buFont typeface="Arial"/>
        <a:buChar char="•"/>
        <a:defRPr sz="20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100000"/>
        <a:buFont typeface="Arial"/>
        <a:buChar char="•"/>
        <a:defRPr sz="18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100000"/>
        <a:buFont typeface="Arial"/>
        <a:buChar char="•"/>
        <a:defRPr sz="16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arget="../media/image5.jpeg" Type="http://schemas.openxmlformats.org/officeDocument/2006/relationships/image"/><Relationship Id="rId1" Target="../slideLayouts/slideLayout2.xml" Type="http://schemas.openxmlformats.org/officeDocument/2006/relationships/slideLayout"/></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arget="../media/image3.jpeg" Type="http://schemas.openxmlformats.org/officeDocument/2006/relationships/image"/><Relationship Id="rId1" Target="../slideLayouts/slideLayout2.xml" Type="http://schemas.openxmlformats.org/officeDocument/2006/relationships/slideLayout"/></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94267" y="609601"/>
            <a:ext cx="10795000" cy="2085047"/>
          </a:xfrm>
        </p:spPr>
        <p:txBody>
          <a:bodyPr/>
          <a:lstStyle/>
          <a:p>
            <a:r>
              <a:rPr lang="en-CA" dirty="0" smtClean="0"/>
              <a:t>Electrical safety ESSENTIALS</a:t>
            </a:r>
            <a:endParaRPr lang="en-CA" dirty="0"/>
          </a:p>
        </p:txBody>
      </p:sp>
      <p:sp>
        <p:nvSpPr>
          <p:cNvPr id="3" name="Subtitle 2"/>
          <p:cNvSpPr>
            <a:spLocks noGrp="1"/>
          </p:cNvSpPr>
          <p:nvPr>
            <p:ph type="subTitle" idx="1"/>
          </p:nvPr>
        </p:nvSpPr>
        <p:spPr>
          <a:xfrm>
            <a:off x="1694368" y="3002145"/>
            <a:ext cx="8676222" cy="426855"/>
          </a:xfrm>
        </p:spPr>
        <p:txBody>
          <a:bodyPr/>
          <a:lstStyle/>
          <a:p>
            <a:r>
              <a:rPr lang="en-CA" dirty="0" smtClean="0"/>
              <a:t>PRESENTATION BY:</a:t>
            </a:r>
            <a:endParaRPr lang="en-CA"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79941" y="3582606"/>
            <a:ext cx="4432117" cy="1332968"/>
          </a:xfrm>
          <a:prstGeom prst="rect">
            <a:avLst/>
          </a:prstGeom>
        </p:spPr>
      </p:pic>
    </p:spTree>
    <p:extLst>
      <p:ext uri="{BB962C8B-B14F-4D97-AF65-F5344CB8AC3E}">
        <p14:creationId xmlns:p14="http://schemas.microsoft.com/office/powerpoint/2010/main" val="114902686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2679" y="609600"/>
            <a:ext cx="10354732" cy="604205"/>
          </a:xfrm>
        </p:spPr>
        <p:txBody>
          <a:bodyPr>
            <a:normAutofit/>
          </a:bodyPr>
          <a:lstStyle/>
          <a:p>
            <a:r>
              <a:rPr lang="en-CA" dirty="0" err="1" smtClean="0"/>
              <a:t>Mol</a:t>
            </a:r>
            <a:r>
              <a:rPr lang="en-CA" dirty="0" smtClean="0"/>
              <a:t> investigation…</a:t>
            </a:r>
            <a:endParaRPr lang="en-CA" dirty="0"/>
          </a:p>
        </p:txBody>
      </p:sp>
      <p:sp>
        <p:nvSpPr>
          <p:cNvPr id="6" name="Content Placeholder 5"/>
          <p:cNvSpPr>
            <a:spLocks noGrp="1"/>
          </p:cNvSpPr>
          <p:nvPr>
            <p:ph idx="1"/>
          </p:nvPr>
        </p:nvSpPr>
        <p:spPr>
          <a:xfrm>
            <a:off x="694267" y="1173346"/>
            <a:ext cx="10354732" cy="4302266"/>
          </a:xfrm>
        </p:spPr>
        <p:txBody>
          <a:bodyPr>
            <a:normAutofit/>
          </a:bodyPr>
          <a:lstStyle/>
          <a:p>
            <a:pPr marL="0" indent="0">
              <a:buNone/>
            </a:pPr>
            <a:r>
              <a:rPr lang="en-US" i="1" dirty="0" smtClean="0">
                <a:solidFill>
                  <a:srgbClr val="FFFF00"/>
                </a:solidFill>
              </a:rPr>
              <a:t>An </a:t>
            </a:r>
            <a:r>
              <a:rPr lang="en-US" i="1" dirty="0">
                <a:solidFill>
                  <a:srgbClr val="FFFF00"/>
                </a:solidFill>
              </a:rPr>
              <a:t>investigator will:</a:t>
            </a:r>
          </a:p>
          <a:p>
            <a:r>
              <a:rPr lang="en-US" dirty="0"/>
              <a:t>Determine scope of work</a:t>
            </a:r>
          </a:p>
          <a:p>
            <a:r>
              <a:rPr lang="en-US" dirty="0" smtClean="0"/>
              <a:t>Determine licence required</a:t>
            </a:r>
            <a:r>
              <a:rPr lang="en-US" i="1" dirty="0" smtClean="0"/>
              <a:t> (maintenance or construction)</a:t>
            </a:r>
            <a:endParaRPr lang="en-US" i="1" dirty="0" smtClean="0">
              <a:solidFill>
                <a:schemeClr val="tx1"/>
              </a:solidFill>
            </a:endParaRPr>
          </a:p>
          <a:p>
            <a:r>
              <a:rPr lang="en-US" dirty="0" smtClean="0"/>
              <a:t>Determine if permit was taken out</a:t>
            </a:r>
          </a:p>
          <a:p>
            <a:r>
              <a:rPr lang="en-US" dirty="0" smtClean="0"/>
              <a:t>Review workers training records</a:t>
            </a:r>
            <a:endParaRPr lang="en-US" dirty="0">
              <a:solidFill>
                <a:schemeClr val="tx1"/>
              </a:solidFill>
            </a:endParaRPr>
          </a:p>
          <a:p>
            <a:r>
              <a:rPr lang="en-US" dirty="0"/>
              <a:t>Review </a:t>
            </a:r>
            <a:r>
              <a:rPr lang="en-US" dirty="0" smtClean="0"/>
              <a:t>H&amp;S electrical safety program and policies</a:t>
            </a:r>
            <a:endParaRPr lang="en-US" dirty="0">
              <a:solidFill>
                <a:schemeClr val="tx1"/>
              </a:solidFill>
            </a:endParaRPr>
          </a:p>
          <a:p>
            <a:r>
              <a:rPr lang="en-US" dirty="0" smtClean="0"/>
              <a:t>Determine </a:t>
            </a:r>
            <a:r>
              <a:rPr lang="en-US" dirty="0"/>
              <a:t>if reasonable precautions were taken</a:t>
            </a:r>
          </a:p>
          <a:p>
            <a:r>
              <a:rPr lang="en-US" dirty="0"/>
              <a:t>Determine whether to charge </a:t>
            </a:r>
            <a:r>
              <a:rPr lang="en-US" dirty="0" smtClean="0"/>
              <a:t>the worker </a:t>
            </a:r>
            <a:r>
              <a:rPr lang="en-US" dirty="0"/>
              <a:t>or employer</a:t>
            </a:r>
            <a:endParaRPr lang="en-CA" dirty="0"/>
          </a:p>
        </p:txBody>
      </p:sp>
    </p:spTree>
    <p:extLst>
      <p:ext uri="{BB962C8B-B14F-4D97-AF65-F5344CB8AC3E}">
        <p14:creationId xmlns:p14="http://schemas.microsoft.com/office/powerpoint/2010/main" val="277691420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2678" y="609600"/>
            <a:ext cx="10786533" cy="604205"/>
          </a:xfrm>
        </p:spPr>
        <p:txBody>
          <a:bodyPr>
            <a:normAutofit/>
          </a:bodyPr>
          <a:lstStyle/>
          <a:p>
            <a:r>
              <a:rPr lang="en-CA" dirty="0" err="1" smtClean="0"/>
              <a:t>Mol</a:t>
            </a:r>
            <a:r>
              <a:rPr lang="en-CA" dirty="0" smtClean="0"/>
              <a:t> investigation…</a:t>
            </a:r>
            <a:endParaRPr lang="en-CA" dirty="0"/>
          </a:p>
        </p:txBody>
      </p:sp>
      <p:sp>
        <p:nvSpPr>
          <p:cNvPr id="6" name="Content Placeholder 5"/>
          <p:cNvSpPr>
            <a:spLocks noGrp="1"/>
          </p:cNvSpPr>
          <p:nvPr>
            <p:ph idx="1"/>
          </p:nvPr>
        </p:nvSpPr>
        <p:spPr>
          <a:xfrm>
            <a:off x="702733" y="1571279"/>
            <a:ext cx="10786533" cy="4302266"/>
          </a:xfrm>
        </p:spPr>
        <p:txBody>
          <a:bodyPr>
            <a:normAutofit/>
          </a:bodyPr>
          <a:lstStyle/>
          <a:p>
            <a:pPr marL="0" indent="0">
              <a:buNone/>
            </a:pPr>
            <a:r>
              <a:rPr lang="en-US" b="1" i="1" dirty="0" smtClean="0">
                <a:solidFill>
                  <a:schemeClr val="tx2"/>
                </a:solidFill>
              </a:rPr>
              <a:t>Do you have documentation “Qualifying” workers?</a:t>
            </a:r>
          </a:p>
          <a:p>
            <a:r>
              <a:rPr lang="en-US" sz="1800" i="1" dirty="0" smtClean="0">
                <a:solidFill>
                  <a:schemeClr val="tx2"/>
                </a:solidFill>
              </a:rPr>
              <a:t>the term “Competent Worker</a:t>
            </a:r>
            <a:r>
              <a:rPr lang="en-US" sz="1800" i="1" dirty="0">
                <a:solidFill>
                  <a:schemeClr val="tx2"/>
                </a:solidFill>
              </a:rPr>
              <a:t>” is </a:t>
            </a:r>
            <a:r>
              <a:rPr lang="en-US" sz="1800" i="1" dirty="0" smtClean="0">
                <a:solidFill>
                  <a:schemeClr val="tx2"/>
                </a:solidFill>
              </a:rPr>
              <a:t>gone – replaced </a:t>
            </a:r>
            <a:r>
              <a:rPr lang="en-US" sz="1800" i="1" dirty="0">
                <a:solidFill>
                  <a:schemeClr val="tx2"/>
                </a:solidFill>
              </a:rPr>
              <a:t>by “Qualified </a:t>
            </a:r>
            <a:r>
              <a:rPr lang="en-US" sz="1800" i="1" dirty="0" smtClean="0">
                <a:solidFill>
                  <a:schemeClr val="tx2"/>
                </a:solidFill>
              </a:rPr>
              <a:t>Worker</a:t>
            </a:r>
            <a:r>
              <a:rPr lang="en-US" sz="1800" i="1" dirty="0">
                <a:solidFill>
                  <a:schemeClr val="tx2"/>
                </a:solidFill>
              </a:rPr>
              <a:t>”. Qualifications require training, documentation, measuring and monitoring workers understanding of hazards and possible </a:t>
            </a:r>
            <a:r>
              <a:rPr lang="en-US" sz="1800" i="1" dirty="0" smtClean="0">
                <a:solidFill>
                  <a:schemeClr val="tx2"/>
                </a:solidFill>
              </a:rPr>
              <a:t>injury</a:t>
            </a:r>
          </a:p>
          <a:p>
            <a:pPr marL="0" indent="0">
              <a:buNone/>
            </a:pPr>
            <a:endParaRPr lang="en-US" b="1" i="1" dirty="0" smtClean="0"/>
          </a:p>
          <a:p>
            <a:pPr marL="0" indent="0">
              <a:buNone/>
            </a:pPr>
            <a:r>
              <a:rPr lang="en-US" b="1" i="1" dirty="0" smtClean="0"/>
              <a:t>Have </a:t>
            </a:r>
            <a:r>
              <a:rPr lang="en-US" b="1" i="1" dirty="0"/>
              <a:t>workers demonstrated an ability to perform duties safely? </a:t>
            </a:r>
            <a:endParaRPr lang="en-US" b="1" i="1" dirty="0" smtClean="0"/>
          </a:p>
          <a:p>
            <a:r>
              <a:rPr lang="en-US" sz="1800" dirty="0" smtClean="0"/>
              <a:t>Is </a:t>
            </a:r>
            <a:r>
              <a:rPr lang="en-US" sz="1800" dirty="0"/>
              <a:t>this </a:t>
            </a:r>
            <a:r>
              <a:rPr lang="en-US" sz="1800" dirty="0" smtClean="0"/>
              <a:t>documented?</a:t>
            </a:r>
          </a:p>
          <a:p>
            <a:pPr marL="0" lvl="1" indent="0">
              <a:buNone/>
            </a:pPr>
            <a:endParaRPr lang="en-US" sz="2000" b="1" i="1" dirty="0" smtClean="0"/>
          </a:p>
          <a:p>
            <a:pPr marL="0" lvl="1" indent="0">
              <a:buNone/>
            </a:pPr>
            <a:r>
              <a:rPr lang="en-US" sz="2000" b="1" i="1" dirty="0" smtClean="0"/>
              <a:t>Have workers read and understood their safe work practices and is this documented? </a:t>
            </a:r>
            <a:endParaRPr lang="en-US" sz="2000" b="1" i="1" dirty="0" smtClean="0">
              <a:solidFill>
                <a:srgbClr val="FF0000"/>
              </a:solidFill>
            </a:endParaRPr>
          </a:p>
          <a:p>
            <a:r>
              <a:rPr lang="en-US" sz="1800" dirty="0" smtClean="0"/>
              <a:t>Is </a:t>
            </a:r>
            <a:r>
              <a:rPr lang="en-US" sz="1800" dirty="0"/>
              <a:t>the </a:t>
            </a:r>
            <a:r>
              <a:rPr lang="en-US" sz="1800" dirty="0" smtClean="0"/>
              <a:t>electrical safe work practices policy compliant </a:t>
            </a:r>
            <a:r>
              <a:rPr lang="en-US" sz="1800" dirty="0"/>
              <a:t>with </a:t>
            </a:r>
            <a:r>
              <a:rPr lang="en-US" sz="1800" dirty="0" smtClean="0"/>
              <a:t>the latest CSA Z462 </a:t>
            </a:r>
            <a:r>
              <a:rPr lang="en-US" sz="1800" dirty="0"/>
              <a:t>Standard</a:t>
            </a:r>
            <a:r>
              <a:rPr lang="en-US" sz="1800" dirty="0" smtClean="0"/>
              <a:t>?</a:t>
            </a:r>
            <a:endParaRPr lang="en-US" sz="1800" i="1" dirty="0" smtClean="0">
              <a:solidFill>
                <a:schemeClr val="tx2"/>
              </a:solidFill>
            </a:endParaRPr>
          </a:p>
          <a:p>
            <a:pPr marL="0" indent="0">
              <a:buNone/>
            </a:pPr>
            <a:endParaRPr lang="en-CA" dirty="0"/>
          </a:p>
        </p:txBody>
      </p:sp>
    </p:spTree>
    <p:extLst>
      <p:ext uri="{BB962C8B-B14F-4D97-AF65-F5344CB8AC3E}">
        <p14:creationId xmlns:p14="http://schemas.microsoft.com/office/powerpoint/2010/main" val="39008894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2732" y="609600"/>
            <a:ext cx="10803467" cy="604205"/>
          </a:xfrm>
        </p:spPr>
        <p:txBody>
          <a:bodyPr/>
          <a:lstStyle/>
          <a:p>
            <a:r>
              <a:rPr lang="en-CA" dirty="0" smtClean="0"/>
              <a:t>closing</a:t>
            </a:r>
            <a:endParaRPr lang="en-CA" dirty="0"/>
          </a:p>
        </p:txBody>
      </p:sp>
      <p:sp>
        <p:nvSpPr>
          <p:cNvPr id="6" name="Content Placeholder 5"/>
          <p:cNvSpPr>
            <a:spLocks noGrp="1"/>
          </p:cNvSpPr>
          <p:nvPr>
            <p:ph idx="1"/>
          </p:nvPr>
        </p:nvSpPr>
        <p:spPr>
          <a:xfrm>
            <a:off x="702732" y="1488935"/>
            <a:ext cx="10803467" cy="4302266"/>
          </a:xfrm>
        </p:spPr>
        <p:txBody>
          <a:bodyPr>
            <a:normAutofit/>
          </a:bodyPr>
          <a:lstStyle/>
          <a:p>
            <a:r>
              <a:rPr lang="en-CA" b="1" i="1" dirty="0" smtClean="0">
                <a:effectLst/>
              </a:rPr>
              <a:t>QSR </a:t>
            </a:r>
            <a:r>
              <a:rPr lang="en-CA" b="1" i="1" dirty="0">
                <a:effectLst/>
              </a:rPr>
              <a:t>wishes to help fulfill employers electrical safety needs and reduce worker occupational risks and injury. Please carefully consider this information and the associated </a:t>
            </a:r>
            <a:r>
              <a:rPr lang="en-CA" b="1" i="1" dirty="0" smtClean="0">
                <a:effectLst/>
              </a:rPr>
              <a:t>benefits</a:t>
            </a:r>
            <a:endParaRPr lang="en-CA" dirty="0">
              <a:effectLst/>
            </a:endParaRPr>
          </a:p>
          <a:p>
            <a:r>
              <a:rPr lang="en-CA" b="1" i="1" dirty="0">
                <a:effectLst/>
              </a:rPr>
              <a:t>QSR would be happy to audit your electrical safety </a:t>
            </a:r>
            <a:r>
              <a:rPr lang="en-CA" b="1" i="1" dirty="0" smtClean="0">
                <a:effectLst/>
              </a:rPr>
              <a:t>program and </a:t>
            </a:r>
            <a:r>
              <a:rPr lang="en-CA" b="1" i="1" dirty="0">
                <a:effectLst/>
              </a:rPr>
              <a:t>provide an estimate </a:t>
            </a:r>
            <a:r>
              <a:rPr lang="en-CA" b="1" i="1" dirty="0" smtClean="0">
                <a:effectLst/>
              </a:rPr>
              <a:t>for a </a:t>
            </a:r>
            <a:r>
              <a:rPr lang="en-CA" b="1" i="1" dirty="0">
                <a:effectLst/>
              </a:rPr>
              <a:t>compliant electrical safety </a:t>
            </a:r>
            <a:r>
              <a:rPr lang="en-CA" b="1" i="1" dirty="0" smtClean="0">
                <a:effectLst/>
              </a:rPr>
              <a:t>program </a:t>
            </a:r>
            <a:r>
              <a:rPr lang="en-CA" b="1" i="1" dirty="0">
                <a:effectLst/>
              </a:rPr>
              <a:t>and worker training. Thank </a:t>
            </a:r>
            <a:r>
              <a:rPr lang="en-CA" b="1" i="1" dirty="0" smtClean="0">
                <a:effectLst/>
              </a:rPr>
              <a:t>you</a:t>
            </a:r>
            <a:endParaRPr lang="en-CA" dirty="0">
              <a:effectLst/>
            </a:endParaRPr>
          </a:p>
          <a:p>
            <a:endParaRPr lang="en-CA" dirty="0" smtClean="0">
              <a:effectLst/>
            </a:endParaRPr>
          </a:p>
          <a:p>
            <a:r>
              <a:rPr lang="en-CA" dirty="0" smtClean="0">
                <a:effectLst/>
              </a:rPr>
              <a:t>In </a:t>
            </a:r>
            <a:r>
              <a:rPr lang="en-CA" dirty="0">
                <a:effectLst/>
              </a:rPr>
              <a:t>Ontario, the most commonly cited cause of an electrical-related fatality is: </a:t>
            </a:r>
            <a:r>
              <a:rPr lang="en-CA" i="1" dirty="0">
                <a:effectLst/>
              </a:rPr>
              <a:t>improper installation or procedure, and lack of hazard assessment, accounting for 70% of </a:t>
            </a:r>
            <a:r>
              <a:rPr lang="en-CA" i="1" dirty="0" smtClean="0">
                <a:effectLst/>
              </a:rPr>
              <a:t>fatalities</a:t>
            </a:r>
            <a:endParaRPr lang="en-CA" i="1" dirty="0">
              <a:effectLst/>
            </a:endParaRPr>
          </a:p>
          <a:p>
            <a:pPr marL="0" indent="0" algn="r">
              <a:buNone/>
            </a:pPr>
            <a:r>
              <a:rPr lang="en-CA" dirty="0" smtClean="0"/>
              <a:t>	</a:t>
            </a:r>
            <a:r>
              <a:rPr lang="en-CA" i="1" dirty="0">
                <a:solidFill>
                  <a:schemeClr val="tx1"/>
                </a:solidFill>
              </a:rPr>
              <a:t>Source: </a:t>
            </a:r>
            <a:r>
              <a:rPr lang="en-CA" i="1" dirty="0" smtClean="0">
                <a:solidFill>
                  <a:schemeClr val="tx1"/>
                </a:solidFill>
              </a:rPr>
              <a:t>Ontario </a:t>
            </a:r>
            <a:r>
              <a:rPr lang="en-CA" i="1" dirty="0">
                <a:solidFill>
                  <a:schemeClr val="tx1"/>
                </a:solidFill>
              </a:rPr>
              <a:t>Electrical Safety Report </a:t>
            </a:r>
          </a:p>
          <a:p>
            <a:pPr marL="0" indent="0">
              <a:buNone/>
            </a:pPr>
            <a:endParaRPr lang="en-CA" dirty="0"/>
          </a:p>
        </p:txBody>
      </p:sp>
    </p:spTree>
    <p:extLst>
      <p:ext uri="{BB962C8B-B14F-4D97-AF65-F5344CB8AC3E}">
        <p14:creationId xmlns:p14="http://schemas.microsoft.com/office/powerpoint/2010/main" val="9299534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2733" y="660400"/>
            <a:ext cx="10497078" cy="604205"/>
          </a:xfrm>
        </p:spPr>
        <p:txBody>
          <a:bodyPr/>
          <a:lstStyle/>
          <a:p>
            <a:r>
              <a:rPr lang="en-CA" dirty="0" smtClean="0"/>
              <a:t>closing</a:t>
            </a:r>
            <a:endParaRPr lang="en-CA" dirty="0"/>
          </a:p>
        </p:txBody>
      </p:sp>
      <p:pic>
        <p:nvPicPr>
          <p:cNvPr id="7" name="Picture 6"/>
          <p:cNvPicPr>
            <a:picLocks noChangeAspect="1"/>
          </p:cNvPicPr>
          <p:nvPr/>
        </p:nvPicPr>
        <p:blipFill>
          <a:blip r:embed="rId2"/>
          <a:stretch>
            <a:fillRect/>
          </a:stretch>
        </p:blipFill>
        <p:spPr>
          <a:xfrm>
            <a:off x="751211" y="1328838"/>
            <a:ext cx="4876800" cy="1471231"/>
          </a:xfrm>
          <a:prstGeom prst="rect">
            <a:avLst/>
          </a:prstGeom>
        </p:spPr>
      </p:pic>
      <p:sp>
        <p:nvSpPr>
          <p:cNvPr id="3" name="Rectangle 2"/>
          <p:cNvSpPr/>
          <p:nvPr/>
        </p:nvSpPr>
        <p:spPr>
          <a:xfrm>
            <a:off x="651409" y="3039286"/>
            <a:ext cx="5769816" cy="3323987"/>
          </a:xfrm>
          <a:prstGeom prst="rect">
            <a:avLst/>
          </a:prstGeom>
        </p:spPr>
        <p:txBody>
          <a:bodyPr wrap="square">
            <a:spAutoFit/>
          </a:bodyPr>
          <a:lstStyle/>
          <a:p>
            <a:pPr>
              <a:spcAft>
                <a:spcPts val="0"/>
              </a:spcAft>
            </a:pPr>
            <a:r>
              <a:rPr lang="en-CA" sz="1400" dirty="0" smtClean="0">
                <a:solidFill>
                  <a:srgbClr val="FF0000"/>
                </a:solidFill>
                <a:latin typeface="Calibri" panose="020F0502020204030204" pitchFamily="34" charset="0"/>
                <a:ea typeface="Calibri" panose="020F0502020204030204" pitchFamily="34" charset="0"/>
                <a:cs typeface="Times New Roman" panose="02020603050405020304" pitchFamily="18" charset="0"/>
              </a:rPr>
              <a:t>Engineering Services</a:t>
            </a:r>
            <a:endParaRPr lang="en-CA" sz="1400" dirty="0">
              <a:solidFill>
                <a:srgbClr val="FF0000"/>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0"/>
              </a:spcAft>
              <a:buFont typeface="Calibri" panose="020F0502020204030204" pitchFamily="34" charset="0"/>
              <a:buChar char="-"/>
            </a:pPr>
            <a:r>
              <a:rPr lang="en-CA" sz="1400" dirty="0">
                <a:latin typeface="Calibri" panose="020F0502020204030204" pitchFamily="34" charset="0"/>
                <a:ea typeface="Calibri" panose="020F0502020204030204" pitchFamily="34" charset="0"/>
                <a:cs typeface="Times New Roman" panose="02020603050405020304" pitchFamily="18" charset="0"/>
              </a:rPr>
              <a:t>Electrical studies</a:t>
            </a:r>
          </a:p>
          <a:p>
            <a:pPr marL="342900" lvl="0" indent="-342900">
              <a:spcAft>
                <a:spcPts val="0"/>
              </a:spcAft>
              <a:buFont typeface="Calibri" panose="020F0502020204030204" pitchFamily="34" charset="0"/>
              <a:buChar char="-"/>
            </a:pPr>
            <a:r>
              <a:rPr lang="en-CA" sz="1400" dirty="0">
                <a:latin typeface="Calibri" panose="020F0502020204030204" pitchFamily="34" charset="0"/>
                <a:ea typeface="Calibri" panose="020F0502020204030204" pitchFamily="34" charset="0"/>
                <a:cs typeface="Times New Roman" panose="02020603050405020304" pitchFamily="18" charset="0"/>
              </a:rPr>
              <a:t>Arc-flash </a:t>
            </a:r>
            <a:r>
              <a:rPr lang="en-CA" sz="1400" dirty="0" smtClean="0">
                <a:latin typeface="Calibri" panose="020F0502020204030204" pitchFamily="34" charset="0"/>
                <a:ea typeface="Calibri" panose="020F0502020204030204" pitchFamily="34" charset="0"/>
                <a:cs typeface="Times New Roman" panose="02020603050405020304" pitchFamily="18" charset="0"/>
              </a:rPr>
              <a:t>analysis, report and labels</a:t>
            </a:r>
            <a:endParaRPr lang="en-CA" sz="14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0"/>
              </a:spcAft>
              <a:buFont typeface="Calibri" panose="020F0502020204030204" pitchFamily="34" charset="0"/>
              <a:buChar char="-"/>
            </a:pPr>
            <a:r>
              <a:rPr lang="en-CA" sz="1400" dirty="0">
                <a:latin typeface="Calibri" panose="020F0502020204030204" pitchFamily="34" charset="0"/>
                <a:ea typeface="Calibri" panose="020F0502020204030204" pitchFamily="34" charset="0"/>
                <a:cs typeface="Times New Roman" panose="02020603050405020304" pitchFamily="18" charset="0"/>
              </a:rPr>
              <a:t>Electrical safety programs, policies, and procedures</a:t>
            </a:r>
          </a:p>
          <a:p>
            <a:pPr marL="342900" lvl="0" indent="-342900">
              <a:spcAft>
                <a:spcPts val="0"/>
              </a:spcAft>
              <a:buFont typeface="Calibri" panose="020F0502020204030204" pitchFamily="34" charset="0"/>
              <a:buChar char="-"/>
            </a:pPr>
            <a:r>
              <a:rPr lang="en-CA" sz="1400" dirty="0">
                <a:latin typeface="Calibri" panose="020F0502020204030204" pitchFamily="34" charset="0"/>
                <a:ea typeface="Calibri" panose="020F0502020204030204" pitchFamily="34" charset="0"/>
                <a:cs typeface="Times New Roman" panose="02020603050405020304" pitchFamily="18" charset="0"/>
              </a:rPr>
              <a:t>Electrical maintenance programs for </a:t>
            </a:r>
            <a:r>
              <a:rPr lang="en-CA" sz="1400" dirty="0" smtClean="0">
                <a:latin typeface="Calibri" panose="020F0502020204030204" pitchFamily="34" charset="0"/>
                <a:ea typeface="Calibri" panose="020F0502020204030204" pitchFamily="34" charset="0"/>
                <a:cs typeface="Times New Roman" panose="02020603050405020304" pitchFamily="18" charset="0"/>
              </a:rPr>
              <a:t>safety </a:t>
            </a:r>
            <a:r>
              <a:rPr lang="en-CA" sz="1400" dirty="0">
                <a:latin typeface="Calibri" panose="020F0502020204030204" pitchFamily="34" charset="0"/>
                <a:ea typeface="Calibri" panose="020F0502020204030204" pitchFamily="34" charset="0"/>
                <a:cs typeface="Times New Roman" panose="02020603050405020304" pitchFamily="18" charset="0"/>
              </a:rPr>
              <a:t>and risk reduction</a:t>
            </a:r>
          </a:p>
          <a:p>
            <a:pPr marL="342900" lvl="0" indent="-342900">
              <a:spcAft>
                <a:spcPts val="0"/>
              </a:spcAft>
              <a:buFont typeface="Calibri" panose="020F0502020204030204" pitchFamily="34" charset="0"/>
              <a:buChar char="-"/>
            </a:pPr>
            <a:r>
              <a:rPr lang="en-CA" sz="1400" dirty="0">
                <a:latin typeface="Calibri" panose="020F0502020204030204" pitchFamily="34" charset="0"/>
                <a:ea typeface="Calibri" panose="020F0502020204030204" pitchFamily="34" charset="0"/>
                <a:cs typeface="Times New Roman" panose="02020603050405020304" pitchFamily="18" charset="0"/>
              </a:rPr>
              <a:t>Hazardous area classification studies</a:t>
            </a:r>
          </a:p>
          <a:p>
            <a:pPr marL="342900" lvl="0" indent="-342900">
              <a:spcAft>
                <a:spcPts val="0"/>
              </a:spcAft>
              <a:buFont typeface="Calibri" panose="020F0502020204030204" pitchFamily="34" charset="0"/>
              <a:buChar char="-"/>
            </a:pPr>
            <a:r>
              <a:rPr lang="en-CA" sz="1400" dirty="0">
                <a:latin typeface="Calibri" panose="020F0502020204030204" pitchFamily="34" charset="0"/>
                <a:ea typeface="Calibri" panose="020F0502020204030204" pitchFamily="34" charset="0"/>
                <a:cs typeface="Times New Roman" panose="02020603050405020304" pitchFamily="18" charset="0"/>
              </a:rPr>
              <a:t>Electrical engineering services</a:t>
            </a:r>
          </a:p>
          <a:p>
            <a:pPr>
              <a:spcAft>
                <a:spcPts val="0"/>
              </a:spcAft>
            </a:pPr>
            <a:r>
              <a:rPr lang="en-CA" sz="1400" dirty="0">
                <a:latin typeface="Calibri" panose="020F0502020204030204" pitchFamily="34" charset="0"/>
                <a:ea typeface="Calibri" panose="020F0502020204030204" pitchFamily="34" charset="0"/>
                <a:cs typeface="Times New Roman" panose="02020603050405020304" pitchFamily="18" charset="0"/>
              </a:rPr>
              <a:t> </a:t>
            </a:r>
          </a:p>
          <a:p>
            <a:pPr>
              <a:spcAft>
                <a:spcPts val="0"/>
              </a:spcAft>
            </a:pPr>
            <a:r>
              <a:rPr lang="en-CA" sz="1400" dirty="0">
                <a:solidFill>
                  <a:srgbClr val="FF0000"/>
                </a:solidFill>
                <a:latin typeface="Calibri" panose="020F0502020204030204" pitchFamily="34" charset="0"/>
                <a:ea typeface="Calibri" panose="020F0502020204030204" pitchFamily="34" charset="0"/>
                <a:cs typeface="Times New Roman" panose="02020603050405020304" pitchFamily="18" charset="0"/>
              </a:rPr>
              <a:t>Training &amp; Auditing </a:t>
            </a:r>
            <a:r>
              <a:rPr lang="en-CA" sz="1400" dirty="0" smtClean="0">
                <a:solidFill>
                  <a:srgbClr val="FF0000"/>
                </a:solidFill>
                <a:latin typeface="Calibri" panose="020F0502020204030204" pitchFamily="34" charset="0"/>
                <a:ea typeface="Calibri" panose="020F0502020204030204" pitchFamily="34" charset="0"/>
                <a:cs typeface="Times New Roman" panose="02020603050405020304" pitchFamily="18" charset="0"/>
              </a:rPr>
              <a:t>Services</a:t>
            </a:r>
            <a:endParaRPr lang="en-CA" sz="1400" dirty="0">
              <a:solidFill>
                <a:srgbClr val="FF0000"/>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0"/>
              </a:spcAft>
              <a:buFont typeface="Calibri" panose="020F0502020204030204" pitchFamily="34" charset="0"/>
              <a:buChar char="-"/>
            </a:pPr>
            <a:r>
              <a:rPr lang="en-CA" sz="1400" dirty="0">
                <a:latin typeface="Calibri" panose="020F0502020204030204" pitchFamily="34" charset="0"/>
                <a:ea typeface="Calibri" panose="020F0502020204030204" pitchFamily="34" charset="0"/>
                <a:cs typeface="Times New Roman" panose="02020603050405020304" pitchFamily="18" charset="0"/>
              </a:rPr>
              <a:t>Electrical awareness </a:t>
            </a:r>
            <a:r>
              <a:rPr lang="en-CA" sz="1400" i="1" dirty="0">
                <a:latin typeface="Calibri" panose="020F0502020204030204" pitchFamily="34" charset="0"/>
                <a:ea typeface="Calibri" panose="020F0502020204030204" pitchFamily="34" charset="0"/>
                <a:cs typeface="Times New Roman" panose="02020603050405020304" pitchFamily="18" charset="0"/>
              </a:rPr>
              <a:t>(electrical workers)</a:t>
            </a:r>
          </a:p>
          <a:p>
            <a:pPr marL="342900" lvl="0" indent="-342900">
              <a:spcAft>
                <a:spcPts val="0"/>
              </a:spcAft>
              <a:buFont typeface="Calibri" panose="020F0502020204030204" pitchFamily="34" charset="0"/>
              <a:buChar char="-"/>
            </a:pPr>
            <a:r>
              <a:rPr lang="en-CA" sz="1400" dirty="0">
                <a:latin typeface="Calibri" panose="020F0502020204030204" pitchFamily="34" charset="0"/>
                <a:ea typeface="Calibri" panose="020F0502020204030204" pitchFamily="34" charset="0"/>
                <a:cs typeface="Times New Roman" panose="02020603050405020304" pitchFamily="18" charset="0"/>
              </a:rPr>
              <a:t>Electrical awareness </a:t>
            </a:r>
            <a:r>
              <a:rPr lang="en-CA" sz="1400" i="1" dirty="0">
                <a:latin typeface="Calibri" panose="020F0502020204030204" pitchFamily="34" charset="0"/>
                <a:ea typeface="Calibri" panose="020F0502020204030204" pitchFamily="34" charset="0"/>
                <a:cs typeface="Times New Roman" panose="02020603050405020304" pitchFamily="18" charset="0"/>
              </a:rPr>
              <a:t>(non-electrical workers)</a:t>
            </a:r>
          </a:p>
          <a:p>
            <a:pPr marL="342900" lvl="0" indent="-342900">
              <a:spcAft>
                <a:spcPts val="0"/>
              </a:spcAft>
              <a:buFont typeface="Calibri" panose="020F0502020204030204" pitchFamily="34" charset="0"/>
              <a:buChar char="-"/>
            </a:pPr>
            <a:r>
              <a:rPr lang="en-CA" sz="1400" dirty="0">
                <a:latin typeface="Calibri" panose="020F0502020204030204" pitchFamily="34" charset="0"/>
                <a:ea typeface="Calibri" panose="020F0502020204030204" pitchFamily="34" charset="0"/>
                <a:cs typeface="Times New Roman" panose="02020603050405020304" pitchFamily="18" charset="0"/>
              </a:rPr>
              <a:t>Contact Release </a:t>
            </a:r>
            <a:r>
              <a:rPr lang="en-CA" sz="1400" i="1" dirty="0">
                <a:latin typeface="Calibri" panose="020F0502020204030204" pitchFamily="34" charset="0"/>
                <a:ea typeface="Calibri" panose="020F0502020204030204" pitchFamily="34" charset="0"/>
                <a:cs typeface="Times New Roman" panose="02020603050405020304" pitchFamily="18" charset="0"/>
              </a:rPr>
              <a:t>(and volt testing review</a:t>
            </a:r>
            <a:r>
              <a:rPr lang="en-CA" sz="1400" i="1" dirty="0" smtClean="0">
                <a:latin typeface="Calibri" panose="020F0502020204030204" pitchFamily="34" charset="0"/>
                <a:ea typeface="Calibri" panose="020F0502020204030204" pitchFamily="34" charset="0"/>
                <a:cs typeface="Times New Roman" panose="02020603050405020304" pitchFamily="18" charset="0"/>
              </a:rPr>
              <a:t>)</a:t>
            </a:r>
          </a:p>
          <a:p>
            <a:pPr marL="342900" lvl="0" indent="-342900">
              <a:spcAft>
                <a:spcPts val="0"/>
              </a:spcAft>
              <a:buFont typeface="Calibri" panose="020F0502020204030204" pitchFamily="34" charset="0"/>
              <a:buChar char="-"/>
            </a:pPr>
            <a:r>
              <a:rPr lang="en-CA" sz="1400" dirty="0" smtClean="0">
                <a:latin typeface="Calibri" panose="020F0502020204030204" pitchFamily="34" charset="0"/>
                <a:ea typeface="Calibri" panose="020F0502020204030204" pitchFamily="34" charset="0"/>
                <a:cs typeface="Times New Roman" panose="02020603050405020304" pitchFamily="18" charset="0"/>
              </a:rPr>
              <a:t>Electrical Safety Program and Policies Roll-out training</a:t>
            </a:r>
            <a:endParaRPr lang="en-CA" sz="14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0"/>
              </a:spcAft>
              <a:buFont typeface="Calibri" panose="020F0502020204030204" pitchFamily="34" charset="0"/>
              <a:buChar char="-"/>
            </a:pPr>
            <a:r>
              <a:rPr lang="en-CA" sz="1400" dirty="0">
                <a:latin typeface="Calibri" panose="020F0502020204030204" pitchFamily="34" charset="0"/>
                <a:ea typeface="Calibri" panose="020F0502020204030204" pitchFamily="34" charset="0"/>
                <a:cs typeface="Times New Roman" panose="02020603050405020304" pitchFamily="18" charset="0"/>
              </a:rPr>
              <a:t>Auditing workers understanding and compliance of safety </a:t>
            </a:r>
            <a:r>
              <a:rPr lang="en-CA" sz="1400" dirty="0" smtClean="0">
                <a:latin typeface="Calibri" panose="020F0502020204030204" pitchFamily="34" charset="0"/>
                <a:ea typeface="Calibri" panose="020F0502020204030204" pitchFamily="34" charset="0"/>
                <a:cs typeface="Times New Roman" panose="02020603050405020304" pitchFamily="18" charset="0"/>
              </a:rPr>
              <a:t>procedures</a:t>
            </a:r>
          </a:p>
          <a:p>
            <a:pPr marL="342900" lvl="0" indent="-342900">
              <a:spcAft>
                <a:spcPts val="0"/>
              </a:spcAft>
              <a:buFont typeface="Calibri" panose="020F0502020204030204" pitchFamily="34" charset="0"/>
              <a:buChar char="-"/>
            </a:pPr>
            <a:r>
              <a:rPr lang="en-CA" sz="1400" dirty="0" smtClean="0">
                <a:effectLst/>
                <a:latin typeface="Calibri" panose="020F0502020204030204" pitchFamily="34" charset="0"/>
                <a:ea typeface="Calibri" panose="020F0502020204030204" pitchFamily="34" charset="0"/>
                <a:cs typeface="Times New Roman" panose="02020603050405020304" pitchFamily="18" charset="0"/>
              </a:rPr>
              <a:t>See available courses next page</a:t>
            </a:r>
            <a:endParaRPr lang="en-CA" sz="1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579974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2679" y="609600"/>
            <a:ext cx="10828866" cy="604205"/>
          </a:xfrm>
        </p:spPr>
        <p:txBody>
          <a:bodyPr/>
          <a:lstStyle/>
          <a:p>
            <a:r>
              <a:rPr lang="en-CA" dirty="0" smtClean="0"/>
              <a:t>INTRODUCTION</a:t>
            </a:r>
            <a:endParaRPr lang="en-CA" dirty="0"/>
          </a:p>
        </p:txBody>
      </p:sp>
      <p:sp>
        <p:nvSpPr>
          <p:cNvPr id="3" name="Content Placeholder 2"/>
          <p:cNvSpPr>
            <a:spLocks noGrp="1"/>
          </p:cNvSpPr>
          <p:nvPr>
            <p:ph idx="1"/>
          </p:nvPr>
        </p:nvSpPr>
        <p:spPr>
          <a:xfrm>
            <a:off x="694267" y="1173344"/>
            <a:ext cx="10828866" cy="5000877"/>
          </a:xfrm>
        </p:spPr>
        <p:txBody>
          <a:bodyPr>
            <a:normAutofit/>
          </a:bodyPr>
          <a:lstStyle/>
          <a:p>
            <a:pPr marL="0" indent="0">
              <a:spcBef>
                <a:spcPts val="0"/>
              </a:spcBef>
              <a:buNone/>
            </a:pPr>
            <a:r>
              <a:rPr lang="en-CA" dirty="0" smtClean="0">
                <a:effectLst/>
              </a:rPr>
              <a:t>my </a:t>
            </a:r>
            <a:r>
              <a:rPr lang="en-CA" dirty="0">
                <a:effectLst/>
              </a:rPr>
              <a:t>first insight to the importance of a compliant electrical safety </a:t>
            </a:r>
            <a:r>
              <a:rPr lang="en-CA" dirty="0" smtClean="0">
                <a:effectLst/>
              </a:rPr>
              <a:t>program was </a:t>
            </a:r>
            <a:r>
              <a:rPr lang="en-CA" dirty="0">
                <a:effectLst/>
              </a:rPr>
              <a:t>the discovery of </a:t>
            </a:r>
            <a:r>
              <a:rPr lang="en-CA" i="1" dirty="0">
                <a:effectLst/>
              </a:rPr>
              <a:t>maxed out</a:t>
            </a:r>
            <a:r>
              <a:rPr lang="en-CA" dirty="0">
                <a:effectLst/>
              </a:rPr>
              <a:t> protective relay settings on a switchgear lineup. </a:t>
            </a:r>
            <a:r>
              <a:rPr lang="en-CA" i="1" dirty="0">
                <a:effectLst/>
              </a:rPr>
              <a:t>This consisted of a dry-type transformer, a main breaker, and </a:t>
            </a:r>
            <a:r>
              <a:rPr lang="en-CA" i="1" dirty="0" smtClean="0">
                <a:effectLst/>
              </a:rPr>
              <a:t>half </a:t>
            </a:r>
            <a:r>
              <a:rPr lang="en-CA" i="1" dirty="0">
                <a:effectLst/>
              </a:rPr>
              <a:t>a </a:t>
            </a:r>
            <a:r>
              <a:rPr lang="en-CA" i="1" dirty="0" smtClean="0">
                <a:effectLst/>
              </a:rPr>
              <a:t>dozen or more feeder </a:t>
            </a:r>
            <a:r>
              <a:rPr lang="en-CA" i="1" dirty="0">
                <a:effectLst/>
              </a:rPr>
              <a:t>breakers.</a:t>
            </a:r>
            <a:endParaRPr lang="en-CA" dirty="0">
              <a:effectLst/>
            </a:endParaRPr>
          </a:p>
          <a:p>
            <a:pPr lvl="0">
              <a:spcAft>
                <a:spcPts val="800"/>
              </a:spcAft>
            </a:pPr>
            <a:r>
              <a:rPr lang="en-CA" dirty="0" smtClean="0">
                <a:effectLst/>
              </a:rPr>
              <a:t>We </a:t>
            </a:r>
            <a:r>
              <a:rPr lang="en-CA" dirty="0">
                <a:effectLst/>
              </a:rPr>
              <a:t>wondered if a potential electrical fault would be seen by the </a:t>
            </a:r>
            <a:r>
              <a:rPr lang="en-CA" i="1" dirty="0">
                <a:effectLst/>
              </a:rPr>
              <a:t>maxed out</a:t>
            </a:r>
            <a:r>
              <a:rPr lang="en-CA" dirty="0">
                <a:effectLst/>
              </a:rPr>
              <a:t> breakers, </a:t>
            </a:r>
            <a:r>
              <a:rPr lang="en-CA" dirty="0" smtClean="0">
                <a:effectLst/>
              </a:rPr>
              <a:t>and </a:t>
            </a:r>
            <a:r>
              <a:rPr lang="en-CA" dirty="0">
                <a:effectLst/>
              </a:rPr>
              <a:t>if a serious arc-flash or blast </a:t>
            </a:r>
            <a:r>
              <a:rPr lang="en-CA" dirty="0" smtClean="0">
                <a:effectLst/>
              </a:rPr>
              <a:t>event would </a:t>
            </a:r>
            <a:r>
              <a:rPr lang="en-CA" dirty="0">
                <a:effectLst/>
              </a:rPr>
              <a:t>occur under a fault condition</a:t>
            </a:r>
          </a:p>
          <a:p>
            <a:pPr lvl="0">
              <a:spcAft>
                <a:spcPts val="800"/>
              </a:spcAft>
            </a:pPr>
            <a:r>
              <a:rPr lang="en-CA" dirty="0" smtClean="0">
                <a:effectLst/>
              </a:rPr>
              <a:t>If breakers </a:t>
            </a:r>
            <a:r>
              <a:rPr lang="en-CA" dirty="0">
                <a:effectLst/>
              </a:rPr>
              <a:t>are set above their calculated short-circuit values, they won’t see </a:t>
            </a:r>
            <a:r>
              <a:rPr lang="en-CA" dirty="0" smtClean="0">
                <a:effectLst/>
              </a:rPr>
              <a:t>an </a:t>
            </a:r>
            <a:r>
              <a:rPr lang="en-CA" dirty="0">
                <a:effectLst/>
              </a:rPr>
              <a:t>electrical fault. Arcs ionise the air </a:t>
            </a:r>
            <a:r>
              <a:rPr lang="en-CA" sz="1800" i="1" dirty="0">
                <a:effectLst/>
              </a:rPr>
              <a:t>(electrifying it, the same way a lightning bolt ionises the air, letting it </a:t>
            </a:r>
            <a:r>
              <a:rPr lang="en-CA" sz="1800" i="1" dirty="0" smtClean="0">
                <a:effectLst/>
              </a:rPr>
              <a:t>grow and travel)</a:t>
            </a:r>
            <a:r>
              <a:rPr lang="en-CA" dirty="0" smtClean="0">
                <a:effectLst/>
              </a:rPr>
              <a:t>; </a:t>
            </a:r>
            <a:r>
              <a:rPr lang="en-CA" dirty="0">
                <a:effectLst/>
              </a:rPr>
              <a:t>the arc becomes </a:t>
            </a:r>
            <a:r>
              <a:rPr lang="en-CA" dirty="0" smtClean="0">
                <a:effectLst/>
              </a:rPr>
              <a:t>unrestrained very quickly</a:t>
            </a:r>
            <a:endParaRPr lang="en-CA" dirty="0">
              <a:effectLst/>
            </a:endParaRPr>
          </a:p>
          <a:p>
            <a:pPr lvl="0">
              <a:spcAft>
                <a:spcPts val="800"/>
              </a:spcAft>
            </a:pPr>
            <a:r>
              <a:rPr lang="en-CA" dirty="0" smtClean="0">
                <a:effectLst/>
              </a:rPr>
              <a:t>We </a:t>
            </a:r>
            <a:r>
              <a:rPr lang="en-CA" dirty="0">
                <a:effectLst/>
              </a:rPr>
              <a:t>reduced </a:t>
            </a:r>
            <a:r>
              <a:rPr lang="en-CA" dirty="0" smtClean="0">
                <a:effectLst/>
              </a:rPr>
              <a:t>breaker </a:t>
            </a:r>
            <a:r>
              <a:rPr lang="en-CA" dirty="0">
                <a:effectLst/>
              </a:rPr>
              <a:t>settings to reduce arc-flash risks and </a:t>
            </a:r>
            <a:r>
              <a:rPr lang="en-CA" dirty="0" smtClean="0">
                <a:effectLst/>
              </a:rPr>
              <a:t>coordinated the system for reliability</a:t>
            </a:r>
            <a:endParaRPr lang="en-CA" dirty="0">
              <a:effectLst/>
            </a:endParaRPr>
          </a:p>
          <a:p>
            <a:pPr lvl="0">
              <a:spcAft>
                <a:spcPts val="800"/>
              </a:spcAft>
            </a:pPr>
            <a:r>
              <a:rPr lang="en-CA" dirty="0" smtClean="0">
                <a:effectLst/>
              </a:rPr>
              <a:t>Months </a:t>
            </a:r>
            <a:r>
              <a:rPr lang="en-CA" dirty="0">
                <a:effectLst/>
              </a:rPr>
              <a:t>later an electrical fault occurred; a feeder breaker tripped, and a single building was automatically isolated, as </a:t>
            </a:r>
            <a:r>
              <a:rPr lang="en-CA" dirty="0" smtClean="0">
                <a:effectLst/>
              </a:rPr>
              <a:t>intended</a:t>
            </a:r>
            <a:endParaRPr lang="en-CA" dirty="0">
              <a:effectLst/>
            </a:endParaRPr>
          </a:p>
        </p:txBody>
      </p:sp>
    </p:spTree>
    <p:extLst>
      <p:ext uri="{BB962C8B-B14F-4D97-AF65-F5344CB8AC3E}">
        <p14:creationId xmlns:p14="http://schemas.microsoft.com/office/powerpoint/2010/main" val="19077897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2679" y="609600"/>
            <a:ext cx="10778066" cy="604205"/>
          </a:xfrm>
        </p:spPr>
        <p:txBody>
          <a:bodyPr/>
          <a:lstStyle/>
          <a:p>
            <a:r>
              <a:rPr lang="en-CA" dirty="0" smtClean="0"/>
              <a:t>INTRODUCTION</a:t>
            </a:r>
            <a:endParaRPr lang="en-CA" dirty="0"/>
          </a:p>
        </p:txBody>
      </p:sp>
      <p:sp>
        <p:nvSpPr>
          <p:cNvPr id="3" name="Content Placeholder 2"/>
          <p:cNvSpPr>
            <a:spLocks noGrp="1"/>
          </p:cNvSpPr>
          <p:nvPr>
            <p:ph idx="1"/>
          </p:nvPr>
        </p:nvSpPr>
        <p:spPr>
          <a:xfrm>
            <a:off x="694267" y="1319168"/>
            <a:ext cx="10778066" cy="5000877"/>
          </a:xfrm>
        </p:spPr>
        <p:txBody>
          <a:bodyPr>
            <a:normAutofit fontScale="92500" lnSpcReduction="10000"/>
          </a:bodyPr>
          <a:lstStyle/>
          <a:p>
            <a:pPr lvl="0">
              <a:spcAft>
                <a:spcPts val="800"/>
              </a:spcAft>
            </a:pPr>
            <a:r>
              <a:rPr lang="en-CA" dirty="0" smtClean="0">
                <a:effectLst/>
              </a:rPr>
              <a:t>A </a:t>
            </a:r>
            <a:r>
              <a:rPr lang="en-CA" dirty="0">
                <a:effectLst/>
              </a:rPr>
              <a:t>manager asked </a:t>
            </a:r>
            <a:r>
              <a:rPr lang="en-CA" dirty="0" smtClean="0">
                <a:effectLst/>
              </a:rPr>
              <a:t>a worker to reenergise the building; </a:t>
            </a:r>
            <a:r>
              <a:rPr lang="en-CA" dirty="0">
                <a:effectLst/>
              </a:rPr>
              <a:t>and that same breaker </a:t>
            </a:r>
            <a:r>
              <a:rPr lang="en-CA" dirty="0" smtClean="0">
                <a:effectLst/>
              </a:rPr>
              <a:t>blew </a:t>
            </a:r>
            <a:r>
              <a:rPr lang="en-CA" dirty="0">
                <a:effectLst/>
              </a:rPr>
              <a:t>up as the worker closed in on the electrical </a:t>
            </a:r>
            <a:r>
              <a:rPr lang="en-CA" dirty="0" smtClean="0">
                <a:effectLst/>
              </a:rPr>
              <a:t>fault; </a:t>
            </a:r>
            <a:r>
              <a:rPr lang="en-CA" dirty="0">
                <a:effectLst/>
              </a:rPr>
              <a:t>many more buildings tripped</a:t>
            </a:r>
          </a:p>
          <a:p>
            <a:pPr lvl="0">
              <a:spcAft>
                <a:spcPts val="800"/>
              </a:spcAft>
            </a:pPr>
            <a:r>
              <a:rPr lang="en-CA" dirty="0" smtClean="0">
                <a:effectLst/>
              </a:rPr>
              <a:t>We </a:t>
            </a:r>
            <a:r>
              <a:rPr lang="en-CA" dirty="0">
                <a:effectLst/>
              </a:rPr>
              <a:t>did a calculation to see </a:t>
            </a:r>
            <a:r>
              <a:rPr lang="en-CA" dirty="0" smtClean="0">
                <a:effectLst/>
              </a:rPr>
              <a:t>the result of not reducing the maxed out settings. </a:t>
            </a:r>
            <a:r>
              <a:rPr lang="en-CA" dirty="0">
                <a:effectLst/>
              </a:rPr>
              <a:t>It revealed the main breaker would not have seen that fault, and an arc-flash (or blast) with </a:t>
            </a:r>
            <a:r>
              <a:rPr lang="en-CA" dirty="0" err="1">
                <a:effectLst/>
              </a:rPr>
              <a:t>10x</a:t>
            </a:r>
            <a:r>
              <a:rPr lang="en-CA" dirty="0">
                <a:effectLst/>
              </a:rPr>
              <a:t> higher energy would have exposed the worker to extreme temperatures – </a:t>
            </a:r>
            <a:r>
              <a:rPr lang="en-CA" i="1" dirty="0">
                <a:effectLst/>
              </a:rPr>
              <a:t>nearly twice </a:t>
            </a:r>
            <a:r>
              <a:rPr lang="en-CA" i="1" dirty="0" smtClean="0">
                <a:effectLst/>
              </a:rPr>
              <a:t>his </a:t>
            </a:r>
            <a:r>
              <a:rPr lang="en-CA" i="1" dirty="0">
                <a:effectLst/>
              </a:rPr>
              <a:t>PPE </a:t>
            </a:r>
            <a:r>
              <a:rPr lang="en-CA" i="1" dirty="0" smtClean="0">
                <a:effectLst/>
              </a:rPr>
              <a:t>rating.</a:t>
            </a:r>
            <a:r>
              <a:rPr lang="en-CA" dirty="0" smtClean="0">
                <a:effectLst/>
              </a:rPr>
              <a:t> </a:t>
            </a:r>
            <a:r>
              <a:rPr lang="en-CA" dirty="0">
                <a:effectLst/>
              </a:rPr>
              <a:t>It is expected there would have been at least a lost-time injury</a:t>
            </a:r>
          </a:p>
          <a:p>
            <a:pPr lvl="0">
              <a:spcAft>
                <a:spcPts val="800"/>
              </a:spcAft>
            </a:pPr>
            <a:r>
              <a:rPr lang="en-CA" dirty="0" smtClean="0">
                <a:effectLst/>
              </a:rPr>
              <a:t>The </a:t>
            </a:r>
            <a:r>
              <a:rPr lang="en-CA" dirty="0">
                <a:effectLst/>
              </a:rPr>
              <a:t>learnings revealed that maintenance workers may alter breaker settings </a:t>
            </a:r>
            <a:r>
              <a:rPr lang="en-CA" i="1" dirty="0">
                <a:effectLst/>
              </a:rPr>
              <a:t>– putting operators and other electrical workers at higher risk; management may demand a reset without inspection; and there were no written safety procedures on how to handle a tripped breaker. </a:t>
            </a:r>
            <a:r>
              <a:rPr lang="en-CA" dirty="0">
                <a:effectLst/>
              </a:rPr>
              <a:t>Thankfully </a:t>
            </a:r>
            <a:r>
              <a:rPr lang="en-CA" dirty="0" smtClean="0">
                <a:effectLst/>
              </a:rPr>
              <a:t>safety </a:t>
            </a:r>
            <a:r>
              <a:rPr lang="en-CA" dirty="0">
                <a:effectLst/>
              </a:rPr>
              <a:t>training was provided prior to the incident and the worker wore PPE and was not harmed</a:t>
            </a:r>
          </a:p>
          <a:p>
            <a:pPr lvl="0">
              <a:spcAft>
                <a:spcPts val="800"/>
              </a:spcAft>
            </a:pPr>
            <a:r>
              <a:rPr lang="en-CA" dirty="0" smtClean="0">
                <a:effectLst/>
              </a:rPr>
              <a:t>This </a:t>
            </a:r>
            <a:r>
              <a:rPr lang="en-CA" dirty="0">
                <a:effectLst/>
              </a:rPr>
              <a:t>event put </a:t>
            </a:r>
            <a:r>
              <a:rPr lang="en-CA" dirty="0" smtClean="0">
                <a:effectLst/>
              </a:rPr>
              <a:t>us </a:t>
            </a:r>
            <a:r>
              <a:rPr lang="en-CA" dirty="0">
                <a:effectLst/>
              </a:rPr>
              <a:t>on the path of developing adequate safe work procedures and training – </a:t>
            </a:r>
            <a:r>
              <a:rPr lang="en-CA" i="1" dirty="0">
                <a:effectLst/>
              </a:rPr>
              <a:t>especially for non-electrical workers whose electrical knowledge is usually limited </a:t>
            </a:r>
            <a:r>
              <a:rPr lang="en-CA" i="1" dirty="0" smtClean="0">
                <a:effectLst/>
              </a:rPr>
              <a:t>to just finding </a:t>
            </a:r>
            <a:r>
              <a:rPr lang="en-CA" i="1" dirty="0">
                <a:effectLst/>
              </a:rPr>
              <a:t>the electrical room</a:t>
            </a:r>
            <a:endParaRPr lang="en-CA" dirty="0">
              <a:effectLst/>
            </a:endParaRPr>
          </a:p>
          <a:p>
            <a:pPr lvl="0">
              <a:spcAft>
                <a:spcPts val="800"/>
              </a:spcAft>
            </a:pPr>
            <a:r>
              <a:rPr lang="en-CA" dirty="0" smtClean="0">
                <a:effectLst/>
              </a:rPr>
              <a:t>Since </a:t>
            </a:r>
            <a:r>
              <a:rPr lang="en-CA" dirty="0">
                <a:effectLst/>
              </a:rPr>
              <a:t>then electrical safety standards have grown a </a:t>
            </a:r>
            <a:r>
              <a:rPr lang="en-CA" dirty="0" smtClean="0">
                <a:effectLst/>
              </a:rPr>
              <a:t>lot and become mandatory</a:t>
            </a:r>
            <a:endParaRPr lang="en-CA" dirty="0">
              <a:effectLst/>
            </a:endParaRPr>
          </a:p>
        </p:txBody>
      </p:sp>
    </p:spTree>
    <p:extLst>
      <p:ext uri="{BB962C8B-B14F-4D97-AF65-F5344CB8AC3E}">
        <p14:creationId xmlns:p14="http://schemas.microsoft.com/office/powerpoint/2010/main" val="7422127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1874379" y="370479"/>
            <a:ext cx="8443241" cy="6117042"/>
          </a:xfrm>
          <a:prstGeom prst="rect">
            <a:avLst/>
          </a:prstGeom>
        </p:spPr>
      </p:pic>
    </p:spTree>
    <p:extLst>
      <p:ext uri="{BB962C8B-B14F-4D97-AF65-F5344CB8AC3E}">
        <p14:creationId xmlns:p14="http://schemas.microsoft.com/office/powerpoint/2010/main" val="219284168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4267" y="609600"/>
            <a:ext cx="10803466" cy="604205"/>
          </a:xfrm>
        </p:spPr>
        <p:txBody>
          <a:bodyPr>
            <a:normAutofit/>
          </a:bodyPr>
          <a:lstStyle/>
          <a:p>
            <a:r>
              <a:rPr lang="en-CA" dirty="0" smtClean="0"/>
              <a:t>Electrical safety standards</a:t>
            </a:r>
            <a:endParaRPr lang="en-CA" i="1" dirty="0"/>
          </a:p>
        </p:txBody>
      </p:sp>
      <p:sp>
        <p:nvSpPr>
          <p:cNvPr id="3" name="Content Placeholder 2"/>
          <p:cNvSpPr>
            <a:spLocks noGrp="1"/>
          </p:cNvSpPr>
          <p:nvPr>
            <p:ph idx="1"/>
          </p:nvPr>
        </p:nvSpPr>
        <p:spPr>
          <a:xfrm>
            <a:off x="694267" y="1452783"/>
            <a:ext cx="10803466" cy="3546034"/>
          </a:xfrm>
        </p:spPr>
        <p:txBody>
          <a:bodyPr>
            <a:normAutofit/>
          </a:bodyPr>
          <a:lstStyle/>
          <a:p>
            <a:pPr marL="0" indent="0">
              <a:spcBef>
                <a:spcPts val="0"/>
              </a:spcBef>
              <a:buNone/>
            </a:pPr>
            <a:r>
              <a:rPr lang="en-CA" dirty="0">
                <a:effectLst/>
              </a:rPr>
              <a:t>The </a:t>
            </a:r>
            <a:r>
              <a:rPr lang="en-CA" dirty="0" smtClean="0">
                <a:effectLst/>
              </a:rPr>
              <a:t>Trilogy </a:t>
            </a:r>
            <a:r>
              <a:rPr lang="en-CA" dirty="0">
                <a:effectLst/>
              </a:rPr>
              <a:t>of Standards </a:t>
            </a:r>
            <a:r>
              <a:rPr lang="en-CA" i="1" dirty="0" smtClean="0">
                <a:solidFill>
                  <a:srgbClr val="FFFF00"/>
                </a:solidFill>
                <a:effectLst/>
              </a:rPr>
              <a:t>(CSA Z460</a:t>
            </a:r>
            <a:r>
              <a:rPr lang="en-CA" i="1" dirty="0">
                <a:solidFill>
                  <a:srgbClr val="FFFF00"/>
                </a:solidFill>
                <a:effectLst/>
              </a:rPr>
              <a:t>, Z462, Z463)</a:t>
            </a:r>
            <a:r>
              <a:rPr lang="en-CA" dirty="0">
                <a:solidFill>
                  <a:srgbClr val="FFFF00"/>
                </a:solidFill>
                <a:effectLst/>
              </a:rPr>
              <a:t> </a:t>
            </a:r>
            <a:r>
              <a:rPr lang="en-CA" dirty="0">
                <a:effectLst/>
              </a:rPr>
              <a:t>are intended to be used together and results in achieving the lowest risk to workers and highest reliability for electrical </a:t>
            </a:r>
            <a:r>
              <a:rPr lang="en-CA" dirty="0" smtClean="0">
                <a:effectLst/>
              </a:rPr>
              <a:t>systems</a:t>
            </a:r>
            <a:r>
              <a:rPr lang="en-CA" dirty="0">
                <a:effectLst/>
              </a:rPr>
              <a:t>.</a:t>
            </a:r>
          </a:p>
          <a:p>
            <a:r>
              <a:rPr lang="en-CA" b="1" dirty="0" smtClean="0">
                <a:solidFill>
                  <a:srgbClr val="FFFF00"/>
                </a:solidFill>
                <a:effectLst/>
              </a:rPr>
              <a:t>Z460</a:t>
            </a:r>
            <a:r>
              <a:rPr lang="en-CA" dirty="0" smtClean="0">
                <a:effectLst/>
              </a:rPr>
              <a:t> is </a:t>
            </a:r>
            <a:r>
              <a:rPr lang="en-CA" dirty="0">
                <a:effectLst/>
              </a:rPr>
              <a:t>used when someone </a:t>
            </a:r>
            <a:r>
              <a:rPr lang="en-CA" i="1" dirty="0">
                <a:effectLst/>
              </a:rPr>
              <a:t>wants</a:t>
            </a:r>
            <a:r>
              <a:rPr lang="en-CA" dirty="0">
                <a:effectLst/>
              </a:rPr>
              <a:t> the equipment isolated </a:t>
            </a:r>
            <a:r>
              <a:rPr lang="en-CA" i="1" dirty="0">
                <a:effectLst/>
              </a:rPr>
              <a:t>(or deenergised)</a:t>
            </a:r>
            <a:r>
              <a:rPr lang="en-CA" dirty="0">
                <a:effectLst/>
              </a:rPr>
              <a:t> and locked out to eliminate the hazards. QSR offers a procedural policy covering how to </a:t>
            </a:r>
            <a:r>
              <a:rPr lang="en-CA" dirty="0" smtClean="0">
                <a:effectLst/>
              </a:rPr>
              <a:t>do that</a:t>
            </a:r>
            <a:r>
              <a:rPr lang="en-CA" dirty="0">
                <a:effectLst/>
              </a:rPr>
              <a:t>. We also offer record and audit forms, and training as </a:t>
            </a:r>
            <a:r>
              <a:rPr lang="en-CA" dirty="0" smtClean="0">
                <a:effectLst/>
              </a:rPr>
              <a:t>needed</a:t>
            </a:r>
            <a:endParaRPr lang="en-CA" dirty="0">
              <a:effectLst/>
            </a:endParaRPr>
          </a:p>
          <a:p>
            <a:pPr>
              <a:spcAft>
                <a:spcPts val="800"/>
              </a:spcAft>
            </a:pPr>
            <a:r>
              <a:rPr lang="en-CA" b="1" dirty="0">
                <a:solidFill>
                  <a:srgbClr val="FFFF00"/>
                </a:solidFill>
                <a:effectLst/>
              </a:rPr>
              <a:t>Z462</a:t>
            </a:r>
            <a:r>
              <a:rPr lang="en-CA" dirty="0">
                <a:effectLst/>
              </a:rPr>
              <a:t> establishes the safe work practices policy needed when you cannot isolate or deenergise power for things like switching, testing and troubleshooting </a:t>
            </a:r>
            <a:r>
              <a:rPr lang="en-CA" i="1" dirty="0">
                <a:effectLst/>
              </a:rPr>
              <a:t>– and possibly a live repair or modification.</a:t>
            </a:r>
            <a:r>
              <a:rPr lang="en-CA" dirty="0">
                <a:effectLst/>
              </a:rPr>
              <a:t> You need power to take measurements, or to operate the equipment; so safe work procedures are designed to control and minimise </a:t>
            </a:r>
            <a:r>
              <a:rPr lang="en-CA" dirty="0" smtClean="0">
                <a:effectLst/>
              </a:rPr>
              <a:t>these risks</a:t>
            </a:r>
            <a:endParaRPr lang="en-CA" dirty="0">
              <a:effectLst/>
            </a:endParaRPr>
          </a:p>
        </p:txBody>
      </p:sp>
    </p:spTree>
    <p:extLst>
      <p:ext uri="{BB962C8B-B14F-4D97-AF65-F5344CB8AC3E}">
        <p14:creationId xmlns:p14="http://schemas.microsoft.com/office/powerpoint/2010/main" val="41843140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4266" y="609600"/>
            <a:ext cx="10811933" cy="604205"/>
          </a:xfrm>
        </p:spPr>
        <p:txBody>
          <a:bodyPr/>
          <a:lstStyle/>
          <a:p>
            <a:r>
              <a:rPr lang="en-CA" dirty="0" smtClean="0"/>
              <a:t>CSA Z462 – Workplace electrical safety</a:t>
            </a:r>
            <a:endParaRPr lang="en-CA" dirty="0"/>
          </a:p>
        </p:txBody>
      </p:sp>
      <p:sp>
        <p:nvSpPr>
          <p:cNvPr id="3" name="Content Placeholder 2"/>
          <p:cNvSpPr>
            <a:spLocks noGrp="1"/>
          </p:cNvSpPr>
          <p:nvPr>
            <p:ph idx="1"/>
          </p:nvPr>
        </p:nvSpPr>
        <p:spPr>
          <a:xfrm>
            <a:off x="694266" y="1432290"/>
            <a:ext cx="10811933" cy="5000877"/>
          </a:xfrm>
        </p:spPr>
        <p:txBody>
          <a:bodyPr>
            <a:normAutofit lnSpcReduction="10000"/>
          </a:bodyPr>
          <a:lstStyle/>
          <a:p>
            <a:pPr marL="0" indent="0">
              <a:buNone/>
            </a:pPr>
            <a:r>
              <a:rPr lang="en-CA" b="1" dirty="0">
                <a:solidFill>
                  <a:srgbClr val="FFFF00"/>
                </a:solidFill>
                <a:effectLst/>
              </a:rPr>
              <a:t>Z462</a:t>
            </a:r>
            <a:r>
              <a:rPr lang="en-CA" dirty="0">
                <a:effectLst/>
              </a:rPr>
              <a:t> covers:</a:t>
            </a:r>
          </a:p>
          <a:p>
            <a:pPr lvl="0"/>
            <a:r>
              <a:rPr lang="en-CA" dirty="0">
                <a:effectLst/>
              </a:rPr>
              <a:t>Quantifying the electrical </a:t>
            </a:r>
            <a:r>
              <a:rPr lang="en-CA" dirty="0" smtClean="0">
                <a:effectLst/>
              </a:rPr>
              <a:t>hazards</a:t>
            </a:r>
            <a:r>
              <a:rPr lang="en-CA" i="1" dirty="0" smtClean="0">
                <a:effectLst/>
              </a:rPr>
              <a:t> </a:t>
            </a:r>
          </a:p>
          <a:p>
            <a:pPr lvl="1"/>
            <a:r>
              <a:rPr lang="en-CA" i="1" dirty="0" smtClean="0">
                <a:effectLst/>
              </a:rPr>
              <a:t>arc-flash: </a:t>
            </a:r>
            <a:r>
              <a:rPr lang="en-CA" i="1" dirty="0">
                <a:effectLst/>
              </a:rPr>
              <a:t>study </a:t>
            </a:r>
            <a:r>
              <a:rPr lang="en-CA" i="1" dirty="0" smtClean="0">
                <a:effectLst/>
              </a:rPr>
              <a:t>done every </a:t>
            </a:r>
            <a:r>
              <a:rPr lang="en-CA" i="1" dirty="0">
                <a:effectLst/>
              </a:rPr>
              <a:t>5 </a:t>
            </a:r>
            <a:r>
              <a:rPr lang="en-CA" i="1" dirty="0" smtClean="0">
                <a:effectLst/>
              </a:rPr>
              <a:t>years</a:t>
            </a:r>
          </a:p>
          <a:p>
            <a:pPr lvl="1"/>
            <a:r>
              <a:rPr lang="en-CA" i="1" dirty="0" smtClean="0">
                <a:effectLst/>
              </a:rPr>
              <a:t>Shock: limits of approach boundaries</a:t>
            </a:r>
            <a:endParaRPr lang="en-CA" dirty="0">
              <a:effectLst/>
            </a:endParaRPr>
          </a:p>
          <a:p>
            <a:pPr lvl="0"/>
            <a:r>
              <a:rPr lang="en-CA" dirty="0">
                <a:effectLst/>
              </a:rPr>
              <a:t>Understanding electrical </a:t>
            </a:r>
            <a:r>
              <a:rPr lang="en-CA" dirty="0" smtClean="0">
                <a:effectLst/>
              </a:rPr>
              <a:t>Hazards </a:t>
            </a:r>
            <a:r>
              <a:rPr lang="en-CA" i="1" dirty="0" smtClean="0">
                <a:effectLst/>
              </a:rPr>
              <a:t>(safety training)</a:t>
            </a:r>
            <a:endParaRPr lang="en-CA" dirty="0">
              <a:effectLst/>
            </a:endParaRPr>
          </a:p>
          <a:p>
            <a:pPr lvl="0"/>
            <a:r>
              <a:rPr lang="en-CA" dirty="0" smtClean="0">
                <a:effectLst/>
              </a:rPr>
              <a:t>Safe </a:t>
            </a:r>
            <a:r>
              <a:rPr lang="en-CA" dirty="0">
                <a:effectLst/>
              </a:rPr>
              <a:t>work practices </a:t>
            </a:r>
            <a:r>
              <a:rPr lang="en-CA" dirty="0" smtClean="0">
                <a:effectLst/>
              </a:rPr>
              <a:t>policy </a:t>
            </a:r>
            <a:r>
              <a:rPr lang="en-CA" i="1" dirty="0" smtClean="0">
                <a:effectLst/>
              </a:rPr>
              <a:t>(updated </a:t>
            </a:r>
            <a:r>
              <a:rPr lang="en-CA" i="1" dirty="0">
                <a:effectLst/>
              </a:rPr>
              <a:t>every 3 years)</a:t>
            </a:r>
            <a:endParaRPr lang="en-CA" dirty="0">
              <a:effectLst/>
            </a:endParaRPr>
          </a:p>
          <a:p>
            <a:pPr lvl="0"/>
            <a:r>
              <a:rPr lang="en-CA" dirty="0">
                <a:effectLst/>
              </a:rPr>
              <a:t>Worker Qualifications and training requirements </a:t>
            </a:r>
            <a:r>
              <a:rPr lang="en-CA" i="1" dirty="0">
                <a:effectLst/>
              </a:rPr>
              <a:t>(updated every 3 years)</a:t>
            </a:r>
            <a:endParaRPr lang="en-CA" dirty="0">
              <a:effectLst/>
            </a:endParaRPr>
          </a:p>
          <a:p>
            <a:pPr lvl="0"/>
            <a:r>
              <a:rPr lang="en-CA" dirty="0">
                <a:effectLst/>
              </a:rPr>
              <a:t>Temporary grounding</a:t>
            </a:r>
          </a:p>
          <a:p>
            <a:pPr lvl="0"/>
            <a:r>
              <a:rPr lang="en-CA" dirty="0">
                <a:effectLst/>
              </a:rPr>
              <a:t>Tools and test equipment</a:t>
            </a:r>
          </a:p>
          <a:p>
            <a:pPr lvl="0"/>
            <a:r>
              <a:rPr lang="en-CA" dirty="0">
                <a:effectLst/>
              </a:rPr>
              <a:t>Job planning</a:t>
            </a:r>
          </a:p>
          <a:p>
            <a:pPr lvl="0"/>
            <a:r>
              <a:rPr lang="en-CA" dirty="0">
                <a:effectLst/>
              </a:rPr>
              <a:t>Risk assessments</a:t>
            </a:r>
          </a:p>
          <a:p>
            <a:pPr lvl="0"/>
            <a:r>
              <a:rPr lang="en-CA" dirty="0">
                <a:effectLst/>
              </a:rPr>
              <a:t>Maintenance </a:t>
            </a:r>
            <a:r>
              <a:rPr lang="en-CA" dirty="0" smtClean="0">
                <a:effectLst/>
              </a:rPr>
              <a:t>requirements; </a:t>
            </a:r>
            <a:r>
              <a:rPr lang="en-CA" i="1" dirty="0" smtClean="0">
                <a:effectLst/>
              </a:rPr>
              <a:t>these are the main essentials</a:t>
            </a:r>
            <a:endParaRPr lang="en-CA" i="1" dirty="0">
              <a:effectLst/>
            </a:endParaRPr>
          </a:p>
        </p:txBody>
      </p:sp>
    </p:spTree>
    <p:extLst>
      <p:ext uri="{BB962C8B-B14F-4D97-AF65-F5344CB8AC3E}">
        <p14:creationId xmlns:p14="http://schemas.microsoft.com/office/powerpoint/2010/main" val="4737058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2679" y="609600"/>
            <a:ext cx="10803466" cy="604205"/>
          </a:xfrm>
        </p:spPr>
        <p:txBody>
          <a:bodyPr/>
          <a:lstStyle/>
          <a:p>
            <a:r>
              <a:rPr lang="en-CA" dirty="0"/>
              <a:t>CSA Z462 – Workplace electrical safety</a:t>
            </a:r>
          </a:p>
        </p:txBody>
      </p:sp>
      <p:sp>
        <p:nvSpPr>
          <p:cNvPr id="3" name="Content Placeholder 2"/>
          <p:cNvSpPr>
            <a:spLocks noGrp="1"/>
          </p:cNvSpPr>
          <p:nvPr>
            <p:ph idx="1"/>
          </p:nvPr>
        </p:nvSpPr>
        <p:spPr>
          <a:xfrm>
            <a:off x="694267" y="1200319"/>
            <a:ext cx="10803466" cy="4101762"/>
          </a:xfrm>
        </p:spPr>
        <p:txBody>
          <a:bodyPr>
            <a:normAutofit/>
          </a:bodyPr>
          <a:lstStyle/>
          <a:p>
            <a:r>
              <a:rPr lang="en-CA" dirty="0">
                <a:effectLst/>
              </a:rPr>
              <a:t>Without documented Safe Work Practices it is very difficult to enforce worker safety training, and you would be relying on the worker to manage the electrical risks, and the pressures of the work environment. A policy approved by management is a step in the right direction for due </a:t>
            </a:r>
            <a:r>
              <a:rPr lang="en-CA" dirty="0" smtClean="0">
                <a:effectLst/>
              </a:rPr>
              <a:t>diligence </a:t>
            </a:r>
            <a:r>
              <a:rPr lang="en-CA" dirty="0">
                <a:effectLst/>
              </a:rPr>
              <a:t>and worker </a:t>
            </a:r>
            <a:r>
              <a:rPr lang="en-CA" dirty="0" smtClean="0">
                <a:effectLst/>
              </a:rPr>
              <a:t>safety</a:t>
            </a:r>
            <a:endParaRPr lang="en-CA" dirty="0">
              <a:effectLst/>
            </a:endParaRPr>
          </a:p>
          <a:p>
            <a:r>
              <a:rPr lang="en-CA" dirty="0" smtClean="0">
                <a:effectLst/>
              </a:rPr>
              <a:t>Z462 </a:t>
            </a:r>
            <a:r>
              <a:rPr lang="en-CA" dirty="0">
                <a:effectLst/>
              </a:rPr>
              <a:t>recognises that if equipment is not maintained or sufficient tests done, breakers may not operate as expected which increases electrical safety </a:t>
            </a:r>
            <a:r>
              <a:rPr lang="en-CA" dirty="0" smtClean="0">
                <a:effectLst/>
              </a:rPr>
              <a:t>risks</a:t>
            </a:r>
            <a:endParaRPr lang="en-CA" dirty="0">
              <a:effectLst/>
            </a:endParaRPr>
          </a:p>
          <a:p>
            <a:r>
              <a:rPr lang="en-CA" dirty="0">
                <a:effectLst/>
              </a:rPr>
              <a:t>All companies must have an up-to-date electrical safety program, provide training, Qualify their workers </a:t>
            </a:r>
            <a:r>
              <a:rPr lang="en-CA" i="1" dirty="0">
                <a:effectLst/>
              </a:rPr>
              <a:t>(both electrical and non-electrical that operate </a:t>
            </a:r>
            <a:r>
              <a:rPr lang="en-CA" i="1" dirty="0" smtClean="0">
                <a:effectLst/>
              </a:rPr>
              <a:t>equipment</a:t>
            </a:r>
            <a:r>
              <a:rPr lang="en-CA" i="1" dirty="0">
                <a:effectLst/>
              </a:rPr>
              <a:t>),</a:t>
            </a:r>
            <a:r>
              <a:rPr lang="en-CA" dirty="0">
                <a:effectLst/>
              </a:rPr>
              <a:t> perform field audits, and all be managed by H&amp;S. </a:t>
            </a:r>
            <a:r>
              <a:rPr lang="en-CA" i="1" dirty="0">
                <a:effectLst/>
              </a:rPr>
              <a:t>An arc-flash study is recommended to </a:t>
            </a:r>
            <a:r>
              <a:rPr lang="en-CA" i="1" dirty="0" smtClean="0">
                <a:effectLst/>
              </a:rPr>
              <a:t>quantify arc-flash risks</a:t>
            </a:r>
            <a:endParaRPr lang="en-CA" dirty="0">
              <a:effectLst/>
            </a:endParaRPr>
          </a:p>
        </p:txBody>
      </p:sp>
    </p:spTree>
    <p:extLst>
      <p:ext uri="{BB962C8B-B14F-4D97-AF65-F5344CB8AC3E}">
        <p14:creationId xmlns:p14="http://schemas.microsoft.com/office/powerpoint/2010/main" val="41041120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2733" y="609600"/>
            <a:ext cx="10795000" cy="604205"/>
          </a:xfrm>
        </p:spPr>
        <p:txBody>
          <a:bodyPr>
            <a:normAutofit/>
          </a:bodyPr>
          <a:lstStyle/>
          <a:p>
            <a:r>
              <a:rPr lang="en-CA" dirty="0" smtClean="0"/>
              <a:t>CSA Z463 – Maintenance for electrical systems</a:t>
            </a:r>
            <a:endParaRPr lang="en-CA" dirty="0"/>
          </a:p>
        </p:txBody>
      </p:sp>
      <p:sp>
        <p:nvSpPr>
          <p:cNvPr id="3" name="Content Placeholder 2"/>
          <p:cNvSpPr>
            <a:spLocks noGrp="1"/>
          </p:cNvSpPr>
          <p:nvPr>
            <p:ph idx="1"/>
          </p:nvPr>
        </p:nvSpPr>
        <p:spPr>
          <a:xfrm>
            <a:off x="698500" y="1203690"/>
            <a:ext cx="10795000" cy="5000877"/>
          </a:xfrm>
        </p:spPr>
        <p:txBody>
          <a:bodyPr>
            <a:normAutofit/>
          </a:bodyPr>
          <a:lstStyle/>
          <a:p>
            <a:r>
              <a:rPr lang="en-CA" b="1" dirty="0">
                <a:solidFill>
                  <a:srgbClr val="FFFF00"/>
                </a:solidFill>
                <a:effectLst/>
              </a:rPr>
              <a:t>Z463</a:t>
            </a:r>
            <a:r>
              <a:rPr lang="en-CA" dirty="0">
                <a:effectLst/>
              </a:rPr>
              <a:t> aims to prevent inadequate or incomplete maintenance of electrical equipment and systems.  CSA Z463 and </a:t>
            </a:r>
            <a:r>
              <a:rPr lang="en-CA" dirty="0" smtClean="0">
                <a:effectLst/>
              </a:rPr>
              <a:t>Z462 </a:t>
            </a:r>
            <a:r>
              <a:rPr lang="en-CA" dirty="0">
                <a:effectLst/>
              </a:rPr>
              <a:t>both require electrical power systems be properly designed, installed and maintained to be considered </a:t>
            </a:r>
            <a:r>
              <a:rPr lang="en-CA" dirty="0" smtClean="0">
                <a:effectLst/>
              </a:rPr>
              <a:t>safe</a:t>
            </a:r>
            <a:endParaRPr lang="en-CA" dirty="0">
              <a:effectLst/>
            </a:endParaRPr>
          </a:p>
          <a:p>
            <a:r>
              <a:rPr lang="en-CA" dirty="0">
                <a:effectLst/>
              </a:rPr>
              <a:t>Maintenance is directly related to </a:t>
            </a:r>
            <a:r>
              <a:rPr lang="en-CA" i="1" dirty="0">
                <a:effectLst/>
              </a:rPr>
              <a:t>electrical safety, environmental protection, operational reliability and financial losses</a:t>
            </a:r>
            <a:r>
              <a:rPr lang="en-CA" dirty="0">
                <a:effectLst/>
              </a:rPr>
              <a:t>. While maintenance cannot totally guarantee an absence of electrical failures and incidents, an electrical safety program lays out the mandated framework for </a:t>
            </a:r>
            <a:r>
              <a:rPr lang="en-CA" dirty="0" smtClean="0">
                <a:effectLst/>
              </a:rPr>
              <a:t>compliant </a:t>
            </a:r>
            <a:r>
              <a:rPr lang="en-CA" dirty="0">
                <a:effectLst/>
              </a:rPr>
              <a:t>maintenance </a:t>
            </a:r>
            <a:r>
              <a:rPr lang="en-CA" dirty="0" smtClean="0">
                <a:effectLst/>
              </a:rPr>
              <a:t>to </a:t>
            </a:r>
            <a:r>
              <a:rPr lang="en-CA" dirty="0">
                <a:effectLst/>
              </a:rPr>
              <a:t>mitigate such </a:t>
            </a:r>
            <a:r>
              <a:rPr lang="en-CA" dirty="0" smtClean="0">
                <a:effectLst/>
              </a:rPr>
              <a:t>failures</a:t>
            </a:r>
            <a:endParaRPr lang="en-CA" dirty="0">
              <a:effectLst/>
            </a:endParaRPr>
          </a:p>
          <a:p>
            <a:r>
              <a:rPr lang="en-CA" dirty="0">
                <a:effectLst/>
              </a:rPr>
              <a:t>Failure of electrical equipment may expose workers to the risks of shock and arc-flash </a:t>
            </a:r>
            <a:endParaRPr lang="en-CA" dirty="0" smtClean="0">
              <a:effectLst/>
            </a:endParaRPr>
          </a:p>
          <a:p>
            <a:r>
              <a:rPr lang="en-CA" dirty="0" smtClean="0">
                <a:effectLst/>
              </a:rPr>
              <a:t>The </a:t>
            </a:r>
            <a:r>
              <a:rPr lang="en-CA" dirty="0">
                <a:effectLst/>
              </a:rPr>
              <a:t>most </a:t>
            </a:r>
            <a:r>
              <a:rPr lang="en-CA" dirty="0" smtClean="0">
                <a:effectLst/>
              </a:rPr>
              <a:t>common </a:t>
            </a:r>
            <a:r>
              <a:rPr lang="en-CA" dirty="0">
                <a:effectLst/>
              </a:rPr>
              <a:t>error testing safety critical breakers is isolating them manually prior to the test. Operating it lubricates and cleans it; so when you </a:t>
            </a:r>
            <a:r>
              <a:rPr lang="en-CA" dirty="0" smtClean="0">
                <a:effectLst/>
              </a:rPr>
              <a:t>test it on </a:t>
            </a:r>
            <a:r>
              <a:rPr lang="en-CA" dirty="0">
                <a:effectLst/>
              </a:rPr>
              <a:t>a </a:t>
            </a:r>
            <a:r>
              <a:rPr lang="en-CA" dirty="0" smtClean="0">
                <a:effectLst/>
              </a:rPr>
              <a:t>bench, </a:t>
            </a:r>
            <a:r>
              <a:rPr lang="en-CA" dirty="0">
                <a:effectLst/>
              </a:rPr>
              <a:t>it usually </a:t>
            </a:r>
            <a:r>
              <a:rPr lang="en-CA" dirty="0" smtClean="0">
                <a:effectLst/>
              </a:rPr>
              <a:t>passes; </a:t>
            </a:r>
            <a:r>
              <a:rPr lang="en-CA" dirty="0">
                <a:effectLst/>
              </a:rPr>
              <a:t>but if you trip-test it </a:t>
            </a:r>
            <a:r>
              <a:rPr lang="en-CA" i="1" dirty="0">
                <a:effectLst/>
              </a:rPr>
              <a:t>as you </a:t>
            </a:r>
            <a:r>
              <a:rPr lang="en-CA" i="1" dirty="0" smtClean="0">
                <a:effectLst/>
              </a:rPr>
              <a:t>first isolate </a:t>
            </a:r>
            <a:r>
              <a:rPr lang="en-CA" i="1" dirty="0">
                <a:effectLst/>
              </a:rPr>
              <a:t>it</a:t>
            </a:r>
            <a:r>
              <a:rPr lang="en-CA" dirty="0">
                <a:effectLst/>
              </a:rPr>
              <a:t>, you may find it sticks mechanically and slows down the trip time; if it takes twice as long to trip </a:t>
            </a:r>
            <a:r>
              <a:rPr lang="en-CA" sz="1800" i="1" dirty="0">
                <a:effectLst/>
              </a:rPr>
              <a:t>(which may just be an extra 1/10 of a second)</a:t>
            </a:r>
            <a:r>
              <a:rPr lang="en-CA" i="1" dirty="0">
                <a:effectLst/>
              </a:rPr>
              <a:t>,</a:t>
            </a:r>
            <a:r>
              <a:rPr lang="en-CA" sz="1800" i="1" dirty="0">
                <a:effectLst/>
              </a:rPr>
              <a:t> </a:t>
            </a:r>
            <a:r>
              <a:rPr lang="en-CA" dirty="0">
                <a:effectLst/>
              </a:rPr>
              <a:t>it now contains twice the heat energy </a:t>
            </a:r>
            <a:r>
              <a:rPr lang="en-CA" i="1" dirty="0" smtClean="0">
                <a:effectLst/>
              </a:rPr>
              <a:t>– serious </a:t>
            </a:r>
            <a:r>
              <a:rPr lang="en-CA" i="1" dirty="0">
                <a:effectLst/>
              </a:rPr>
              <a:t>if your PPE is not </a:t>
            </a:r>
            <a:r>
              <a:rPr lang="en-CA" i="1" dirty="0" smtClean="0">
                <a:effectLst/>
              </a:rPr>
              <a:t>rated</a:t>
            </a:r>
            <a:endParaRPr lang="en-CA" dirty="0">
              <a:effectLst/>
            </a:endParaRPr>
          </a:p>
        </p:txBody>
      </p:sp>
    </p:spTree>
    <p:extLst>
      <p:ext uri="{BB962C8B-B14F-4D97-AF65-F5344CB8AC3E}">
        <p14:creationId xmlns:p14="http://schemas.microsoft.com/office/powerpoint/2010/main" val="37040092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702733" y="1488935"/>
            <a:ext cx="8712200" cy="4302266"/>
          </a:xfrm>
        </p:spPr>
        <p:txBody>
          <a:bodyPr>
            <a:normAutofit lnSpcReduction="10000"/>
          </a:bodyPr>
          <a:lstStyle/>
          <a:p>
            <a:pPr marL="0" indent="0">
              <a:buNone/>
            </a:pPr>
            <a:r>
              <a:rPr lang="en-CA" dirty="0">
                <a:solidFill>
                  <a:srgbClr val="FFFF00"/>
                </a:solidFill>
                <a:effectLst/>
              </a:rPr>
              <a:t>The electrical maintenance program consists of the </a:t>
            </a:r>
            <a:r>
              <a:rPr lang="en-CA" dirty="0" smtClean="0">
                <a:solidFill>
                  <a:srgbClr val="FFFF00"/>
                </a:solidFill>
                <a:effectLst/>
              </a:rPr>
              <a:t>following:</a:t>
            </a:r>
            <a:endParaRPr lang="en-CA" dirty="0">
              <a:solidFill>
                <a:srgbClr val="FFFF00"/>
              </a:solidFill>
              <a:effectLst/>
            </a:endParaRPr>
          </a:p>
          <a:p>
            <a:pPr lvl="0"/>
            <a:r>
              <a:rPr lang="en-CA" dirty="0">
                <a:effectLst/>
              </a:rPr>
              <a:t>Risk management process </a:t>
            </a:r>
            <a:r>
              <a:rPr lang="en-CA" dirty="0" smtClean="0">
                <a:effectLst/>
              </a:rPr>
              <a:t>for </a:t>
            </a:r>
            <a:r>
              <a:rPr lang="en-CA" dirty="0">
                <a:effectLst/>
              </a:rPr>
              <a:t>electrical </a:t>
            </a:r>
            <a:r>
              <a:rPr lang="en-CA" dirty="0" smtClean="0">
                <a:effectLst/>
              </a:rPr>
              <a:t>equipment failures</a:t>
            </a:r>
            <a:endParaRPr lang="en-CA" dirty="0">
              <a:effectLst/>
            </a:endParaRPr>
          </a:p>
          <a:p>
            <a:pPr lvl="0"/>
            <a:r>
              <a:rPr lang="en-CA" dirty="0">
                <a:effectLst/>
              </a:rPr>
              <a:t>Determining </a:t>
            </a:r>
            <a:r>
              <a:rPr lang="en-CA" dirty="0" smtClean="0">
                <a:effectLst/>
              </a:rPr>
              <a:t>equipment failure </a:t>
            </a:r>
            <a:r>
              <a:rPr lang="en-CA" dirty="0">
                <a:effectLst/>
              </a:rPr>
              <a:t>modes</a:t>
            </a:r>
          </a:p>
          <a:p>
            <a:pPr lvl="0"/>
            <a:r>
              <a:rPr lang="en-CA" dirty="0">
                <a:effectLst/>
              </a:rPr>
              <a:t>Determining maintenance strategies, tasks and frequency</a:t>
            </a:r>
          </a:p>
          <a:p>
            <a:pPr lvl="0"/>
            <a:r>
              <a:rPr lang="en-CA" dirty="0">
                <a:effectLst/>
              </a:rPr>
              <a:t>Planning of maintenance shutdown and prioritizing tasks</a:t>
            </a:r>
          </a:p>
          <a:p>
            <a:pPr lvl="0"/>
            <a:r>
              <a:rPr lang="en-CA" dirty="0">
                <a:effectLst/>
              </a:rPr>
              <a:t>Routine inspections</a:t>
            </a:r>
          </a:p>
          <a:p>
            <a:pPr lvl="0"/>
            <a:r>
              <a:rPr lang="en-CA" dirty="0">
                <a:effectLst/>
              </a:rPr>
              <a:t>Thorough review of the inspection reports so corrective  </a:t>
            </a:r>
            <a:r>
              <a:rPr lang="en-CA" dirty="0" smtClean="0">
                <a:effectLst/>
              </a:rPr>
              <a:t>                           measures </a:t>
            </a:r>
            <a:r>
              <a:rPr lang="en-CA" dirty="0">
                <a:effectLst/>
              </a:rPr>
              <a:t>can be prescribed</a:t>
            </a:r>
          </a:p>
          <a:p>
            <a:pPr lvl="0"/>
            <a:r>
              <a:rPr lang="en-CA" dirty="0">
                <a:effectLst/>
              </a:rPr>
              <a:t>Inventory of spare parts for critical components</a:t>
            </a:r>
          </a:p>
          <a:p>
            <a:pPr lvl="0"/>
            <a:r>
              <a:rPr lang="en-CA" dirty="0">
                <a:effectLst/>
              </a:rPr>
              <a:t>Electrical emergency preparedness</a:t>
            </a:r>
          </a:p>
          <a:p>
            <a:endParaRPr lang="en-CA" dirty="0"/>
          </a:p>
        </p:txBody>
      </p:sp>
      <p:pic>
        <p:nvPicPr>
          <p:cNvPr id="8" name="Picture 7"/>
          <p:cNvPicPr/>
          <p:nvPr/>
        </p:nvPicPr>
        <p:blipFill>
          <a:blip r:embed="rId2"/>
          <a:stretch>
            <a:fillRect/>
          </a:stretch>
        </p:blipFill>
        <p:spPr>
          <a:xfrm>
            <a:off x="8496978" y="2228531"/>
            <a:ext cx="3016177" cy="3104421"/>
          </a:xfrm>
          <a:prstGeom prst="rect">
            <a:avLst/>
          </a:prstGeom>
        </p:spPr>
      </p:pic>
      <p:sp>
        <p:nvSpPr>
          <p:cNvPr id="7" name="Title 1"/>
          <p:cNvSpPr txBox="1">
            <a:spLocks/>
          </p:cNvSpPr>
          <p:nvPr/>
        </p:nvSpPr>
        <p:spPr>
          <a:xfrm>
            <a:off x="702733" y="609600"/>
            <a:ext cx="10795000" cy="604205"/>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200" kern="1200" cap="all">
                <a:ln w="3175" cmpd="sng">
                  <a:noFill/>
                </a:ln>
                <a:gradFill flip="none" rotWithShape="1">
                  <a:gsLst>
                    <a:gs pos="0">
                      <a:schemeClr val="tx1"/>
                    </a:gs>
                    <a:gs pos="100000">
                      <a:schemeClr val="tx1">
                        <a:lumMod val="65000"/>
                      </a:schemeClr>
                    </a:gs>
                  </a:gsLst>
                  <a:lin ang="5580000" scaled="0"/>
                  <a:tileRect/>
                </a:gradFill>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CA" smtClean="0"/>
              <a:t>CSA Z463 – Maintenance for electrical systems</a:t>
            </a:r>
            <a:endParaRPr lang="en-CA" dirty="0"/>
          </a:p>
        </p:txBody>
      </p:sp>
    </p:spTree>
    <p:extLst>
      <p:ext uri="{BB962C8B-B14F-4D97-AF65-F5344CB8AC3E}">
        <p14:creationId xmlns:p14="http://schemas.microsoft.com/office/powerpoint/2010/main" val="367426731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sh">
  <a:themeElements>
    <a:clrScheme name="Mesh">
      <a:dk1>
        <a:sysClr val="windowText" lastClr="000000"/>
      </a:dk1>
      <a:lt1>
        <a:sysClr val="window" lastClr="FFFFFF"/>
      </a:lt1>
      <a:dk2>
        <a:srgbClr val="363D46"/>
      </a:dk2>
      <a:lt2>
        <a:srgbClr val="EBEBEB"/>
      </a:lt2>
      <a:accent1>
        <a:srgbClr val="6F6F6F"/>
      </a:accent1>
      <a:accent2>
        <a:srgbClr val="BFBFA5"/>
      </a:accent2>
      <a:accent3>
        <a:srgbClr val="DCD084"/>
      </a:accent3>
      <a:accent4>
        <a:srgbClr val="E7BF5F"/>
      </a:accent4>
      <a:accent5>
        <a:srgbClr val="E9A039"/>
      </a:accent5>
      <a:accent6>
        <a:srgbClr val="CF7133"/>
      </a:accent6>
      <a:hlink>
        <a:srgbClr val="F28943"/>
      </a:hlink>
      <a:folHlink>
        <a:srgbClr val="F1B76C"/>
      </a:folHlink>
    </a:clrScheme>
    <a:fontScheme name="Mesh">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Mesh">
      <a:fillStyleLst>
        <a:solidFill>
          <a:schemeClr val="phClr"/>
        </a:solidFill>
        <a:gradFill rotWithShape="1">
          <a:gsLst>
            <a:gs pos="0">
              <a:schemeClr val="phClr">
                <a:tint val="60000"/>
                <a:lumMod val="110000"/>
              </a:schemeClr>
            </a:gs>
            <a:gs pos="100000">
              <a:schemeClr val="phClr">
                <a:tint val="82000"/>
              </a:schemeClr>
            </a:gs>
          </a:gsLst>
          <a:lin ang="5400000" scaled="0"/>
        </a:gradFill>
        <a:gradFill rotWithShape="1">
          <a:gsLst>
            <a:gs pos="0">
              <a:schemeClr val="phClr">
                <a:tint val="96000"/>
                <a:lumMod val="104000"/>
              </a:schemeClr>
            </a:gs>
            <a:gs pos="100000">
              <a:schemeClr val="phClr">
                <a:shade val="84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innerShdw blurRad="50800" dist="25400" dir="13500000">
              <a:srgbClr val="000000">
                <a:alpha val="55000"/>
              </a:srgbClr>
            </a:innerShdw>
          </a:effectLst>
        </a:effectStyle>
        <a:effectStyle>
          <a:effectLst>
            <a:outerShdw blurRad="50800" dist="38100" dir="5400000" rotWithShape="0">
              <a:srgbClr val="000000">
                <a:alpha val="60000"/>
              </a:srgbClr>
            </a:outerShdw>
          </a:effectLst>
          <a:scene3d>
            <a:camera prst="orthographicFront">
              <a:rot lat="0" lon="0" rev="0"/>
            </a:camera>
            <a:lightRig rig="threePt" dir="tl"/>
          </a:scene3d>
          <a:sp3d>
            <a:bevelT w="25400" h="25400" prst="slope"/>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28000"/>
                <a:satMod val="94000"/>
                <a:lumMod val="20000"/>
              </a:schemeClr>
              <a:schemeClr val="phClr">
                <a:tint val="94000"/>
                <a:shade val="84000"/>
                <a:satMod val="148000"/>
                <a:lumMod val="114000"/>
              </a:schemeClr>
            </a:duotone>
          </a:blip>
          <a:stretch/>
        </a:blipFill>
      </a:bgFillStyleLst>
    </a:fmtScheme>
  </a:themeElements>
  <a:objectDefaults/>
  <a:extraClrSchemeLst/>
  <a:extLst>
    <a:ext uri="{05A4C25C-085E-4340-85A3-A5531E510DB2}">
      <thm15:themeFamily xmlns:thm15="http://schemas.microsoft.com/office/thememl/2012/main" name="Mesh" id="{789EC3FE-34FD-429C-9918-760025E6C145}" vid="{B8BE45C0-8141-4D58-8C71-A009BC26FBBB}"/>
    </a:ext>
  </a:extLst>
</a:theme>
</file>

<file path=docProps/app.xml><?xml version="1.0" encoding="utf-8"?>
<Properties xmlns="http://schemas.openxmlformats.org/officeDocument/2006/extended-properties" xmlns:vt="http://schemas.openxmlformats.org/officeDocument/2006/docPropsVTypes">
  <Template>Mesh</Template>
  <TotalTime>11380</TotalTime>
  <Words>1225</Words>
  <Application>Microsoft Office PowerPoint</Application>
  <PresentationFormat>Widescreen</PresentationFormat>
  <Paragraphs>90</Paragraphs>
  <Slides>13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Century Gothic</vt:lpstr>
      <vt:lpstr>Times New Roman</vt:lpstr>
      <vt:lpstr>Mesh</vt:lpstr>
      <vt:lpstr>Electrical safety ESSENTIALS</vt:lpstr>
      <vt:lpstr>INTRODUCTION</vt:lpstr>
      <vt:lpstr>INTRODUCTION</vt:lpstr>
      <vt:lpstr>PowerPoint Presentation</vt:lpstr>
      <vt:lpstr>Electrical safety standards</vt:lpstr>
      <vt:lpstr>CSA Z462 – Workplace electrical safety</vt:lpstr>
      <vt:lpstr>CSA Z462 – Workplace electrical safety</vt:lpstr>
      <vt:lpstr>CSA Z463 – Maintenance for electrical systems</vt:lpstr>
      <vt:lpstr>PowerPoint Presentation</vt:lpstr>
      <vt:lpstr>Mol investigation…</vt:lpstr>
      <vt:lpstr>Mol investigation…</vt:lpstr>
      <vt:lpstr>closing</vt:lpstr>
      <vt:lpstr>closing</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Electrical safety</dc:title>
  <dc:creator>Nick Wallace</dc:creator>
  <cp:lastModifiedBy>Nick Wallace</cp:lastModifiedBy>
  <cp:revision>36</cp:revision>
  <cp:lastPrinted>2021-03-28T17:37:58Z</cp:lastPrinted>
  <dcterms:created xsi:type="dcterms:W3CDTF">2021-03-15T16:53:18Z</dcterms:created>
  <dcterms:modified xsi:type="dcterms:W3CDTF">2021-04-07T18:30:50Z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1313322</vt:lpwstr>
  </property>
  <property fmtid="{D5CDD505-2E9C-101B-9397-08002B2CF9AE}" name="NXPowerLiteSettings" pid="3">
    <vt:lpwstr>C7000400038000</vt:lpwstr>
  </property>
  <property fmtid="{D5CDD505-2E9C-101B-9397-08002B2CF9AE}" name="NXPowerLiteVersion" pid="4">
    <vt:lpwstr>S9.0.3</vt:lpwstr>
  </property>
</Properties>
</file>